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86" r:id="rId3"/>
    <p:sldId id="287" r:id="rId4"/>
    <p:sldId id="288" r:id="rId5"/>
    <p:sldId id="279" r:id="rId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72164" autoAdjust="0"/>
  </p:normalViewPr>
  <p:slideViewPr>
    <p:cSldViewPr snapToGrid="0">
      <p:cViewPr varScale="1">
        <p:scale>
          <a:sx n="82" d="100"/>
          <a:sy n="82" d="100"/>
        </p:scale>
        <p:origin x="167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FC950-CD94-49E5-9E54-0C604753BD7E}" type="datetimeFigureOut">
              <a:rPr lang="sv-SE" smtClean="0"/>
              <a:t>2020-06-08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7F1843-B914-41A8-952A-13BD98AEC736}" type="slidenum">
              <a:rPr lang="sv-SE" smtClean="0"/>
              <a:t>‹#›</a:t>
            </a:fld>
            <a:endParaRPr lang="sv-SE"/>
          </a:p>
        </p:txBody>
      </p:sp>
    </p:spTree>
    <p:extLst>
      <p:ext uri="{BB962C8B-B14F-4D97-AF65-F5344CB8AC3E}">
        <p14:creationId xmlns:p14="http://schemas.microsoft.com/office/powerpoint/2010/main" val="71334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baseline="0" noProof="0" dirty="0"/>
          </a:p>
        </p:txBody>
      </p:sp>
      <p:sp>
        <p:nvSpPr>
          <p:cNvPr id="4" name="Platshållare för bildnummer 3"/>
          <p:cNvSpPr>
            <a:spLocks noGrp="1"/>
          </p:cNvSpPr>
          <p:nvPr>
            <p:ph type="sldNum" sz="quarter" idx="10"/>
          </p:nvPr>
        </p:nvSpPr>
        <p:spPr/>
        <p:txBody>
          <a:bodyPr/>
          <a:lstStyle/>
          <a:p>
            <a:fld id="{A77F1843-B914-41A8-952A-13BD98AEC736}" type="slidenum">
              <a:rPr lang="sv-SE" smtClean="0"/>
              <a:t>1</a:t>
            </a:fld>
            <a:endParaRPr lang="sv-SE"/>
          </a:p>
        </p:txBody>
      </p:sp>
    </p:spTree>
    <p:extLst>
      <p:ext uri="{BB962C8B-B14F-4D97-AF65-F5344CB8AC3E}">
        <p14:creationId xmlns:p14="http://schemas.microsoft.com/office/powerpoint/2010/main" val="1906879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77F1843-B914-41A8-952A-13BD98AEC736}" type="slidenum">
              <a:rPr lang="sv-SE" smtClean="0"/>
              <a:t>2</a:t>
            </a:fld>
            <a:endParaRPr lang="sv-SE"/>
          </a:p>
        </p:txBody>
      </p:sp>
    </p:spTree>
    <p:extLst>
      <p:ext uri="{BB962C8B-B14F-4D97-AF65-F5344CB8AC3E}">
        <p14:creationId xmlns:p14="http://schemas.microsoft.com/office/powerpoint/2010/main" val="1072609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77F1843-B914-41A8-952A-13BD98AEC736}" type="slidenum">
              <a:rPr lang="sv-SE" smtClean="0"/>
              <a:t>3</a:t>
            </a:fld>
            <a:endParaRPr lang="sv-SE"/>
          </a:p>
        </p:txBody>
      </p:sp>
    </p:spTree>
    <p:extLst>
      <p:ext uri="{BB962C8B-B14F-4D97-AF65-F5344CB8AC3E}">
        <p14:creationId xmlns:p14="http://schemas.microsoft.com/office/powerpoint/2010/main" val="3231841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A77F1843-B914-41A8-952A-13BD98AEC736}" type="slidenum">
              <a:rPr lang="sv-SE" smtClean="0"/>
              <a:t>4</a:t>
            </a:fld>
            <a:endParaRPr lang="sv-SE"/>
          </a:p>
        </p:txBody>
      </p:sp>
    </p:spTree>
    <p:extLst>
      <p:ext uri="{BB962C8B-B14F-4D97-AF65-F5344CB8AC3E}">
        <p14:creationId xmlns:p14="http://schemas.microsoft.com/office/powerpoint/2010/main" val="811798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A77F1843-B914-41A8-952A-13BD98AEC736}" type="slidenum">
              <a:rPr lang="sv-SE" smtClean="0"/>
              <a:t>5</a:t>
            </a:fld>
            <a:endParaRPr lang="sv-SE"/>
          </a:p>
        </p:txBody>
      </p:sp>
    </p:spTree>
    <p:extLst>
      <p:ext uri="{BB962C8B-B14F-4D97-AF65-F5344CB8AC3E}">
        <p14:creationId xmlns:p14="http://schemas.microsoft.com/office/powerpoint/2010/main" val="3176624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35CD4001-ED2B-4033-A1B2-04EC33AF0CD3}" type="datetimeFigureOut">
              <a:rPr lang="sv-SE" smtClean="0"/>
              <a:t>2020-06-08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1171237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5CD4001-ED2B-4033-A1B2-04EC33AF0CD3}" type="datetimeFigureOut">
              <a:rPr lang="sv-SE" smtClean="0"/>
              <a:t>2020-06-08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393050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5CD4001-ED2B-4033-A1B2-04EC33AF0CD3}" type="datetimeFigureOut">
              <a:rPr lang="sv-SE" smtClean="0"/>
              <a:t>2020-06-08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2532836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35CD4001-ED2B-4033-A1B2-04EC33AF0CD3}" type="datetimeFigureOut">
              <a:rPr lang="sv-SE" smtClean="0"/>
              <a:t>2020-06-08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3340791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35CD4001-ED2B-4033-A1B2-04EC33AF0CD3}" type="datetimeFigureOut">
              <a:rPr lang="sv-SE" smtClean="0"/>
              <a:t>2020-06-08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2980154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35CD4001-ED2B-4033-A1B2-04EC33AF0CD3}" type="datetimeFigureOut">
              <a:rPr lang="sv-SE" smtClean="0"/>
              <a:t>2020-06-08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337931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35CD4001-ED2B-4033-A1B2-04EC33AF0CD3}" type="datetimeFigureOut">
              <a:rPr lang="sv-SE" smtClean="0"/>
              <a:t>2020-06-08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98971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35CD4001-ED2B-4033-A1B2-04EC33AF0CD3}" type="datetimeFigureOut">
              <a:rPr lang="sv-SE" smtClean="0"/>
              <a:t>2020-06-08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1150070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5CD4001-ED2B-4033-A1B2-04EC33AF0CD3}" type="datetimeFigureOut">
              <a:rPr lang="sv-SE" smtClean="0"/>
              <a:t>2020-06-08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172546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35CD4001-ED2B-4033-A1B2-04EC33AF0CD3}" type="datetimeFigureOut">
              <a:rPr lang="sv-SE" smtClean="0"/>
              <a:t>2020-06-08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193211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35CD4001-ED2B-4033-A1B2-04EC33AF0CD3}" type="datetimeFigureOut">
              <a:rPr lang="sv-SE" smtClean="0"/>
              <a:t>2020-06-08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B17D90DE-4BF4-4E48-BA7D-D7F608F2976F}" type="slidenum">
              <a:rPr lang="sv-SE" smtClean="0"/>
              <a:t>‹#›</a:t>
            </a:fld>
            <a:endParaRPr lang="sv-SE"/>
          </a:p>
        </p:txBody>
      </p:sp>
    </p:spTree>
    <p:extLst>
      <p:ext uri="{BB962C8B-B14F-4D97-AF65-F5344CB8AC3E}">
        <p14:creationId xmlns:p14="http://schemas.microsoft.com/office/powerpoint/2010/main" val="237484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D4001-ED2B-4033-A1B2-04EC33AF0CD3}" type="datetimeFigureOut">
              <a:rPr lang="sv-SE" smtClean="0"/>
              <a:t>2020-06-08</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D90DE-4BF4-4E48-BA7D-D7F608F2976F}" type="slidenum">
              <a:rPr lang="sv-SE" smtClean="0"/>
              <a:t>‹#›</a:t>
            </a:fld>
            <a:endParaRPr lang="sv-SE"/>
          </a:p>
        </p:txBody>
      </p:sp>
    </p:spTree>
    <p:extLst>
      <p:ext uri="{BB962C8B-B14F-4D97-AF65-F5344CB8AC3E}">
        <p14:creationId xmlns:p14="http://schemas.microsoft.com/office/powerpoint/2010/main" val="433059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397000" y="1317356"/>
            <a:ext cx="9398000" cy="2960176"/>
          </a:xfrm>
        </p:spPr>
        <p:txBody>
          <a:bodyPr>
            <a:normAutofit/>
          </a:bodyPr>
          <a:lstStyle/>
          <a:p>
            <a:r>
              <a:rPr lang="en-GB" dirty="0"/>
              <a:t>Surgeon’s Perspective</a:t>
            </a:r>
            <a:br>
              <a:rPr lang="en-GB" dirty="0"/>
            </a:br>
            <a:r>
              <a:rPr lang="en-GB" sz="2800" dirty="0">
                <a:cs typeface="Arial"/>
              </a:rPr>
              <a:t>3-D image data for education</a:t>
            </a:r>
            <a:br>
              <a:rPr lang="en-GB" sz="2800" dirty="0">
                <a:cs typeface="Arial"/>
              </a:rPr>
            </a:br>
            <a:r>
              <a:rPr lang="en-GB" sz="2800" dirty="0">
                <a:cs typeface="Arial"/>
              </a:rPr>
              <a:t>and development of future surgical technologies</a:t>
            </a:r>
            <a:br>
              <a:rPr lang="en-GB" sz="2800" dirty="0">
                <a:cs typeface="Arial"/>
              </a:rPr>
            </a:br>
            <a:br>
              <a:rPr lang="en-GB" sz="2800" dirty="0">
                <a:cs typeface="Arial"/>
              </a:rPr>
            </a:br>
            <a:r>
              <a:rPr lang="en-GB" sz="2800" dirty="0">
                <a:cs typeface="Arial"/>
              </a:rPr>
              <a:t>Project founded by VINNOVA</a:t>
            </a:r>
            <a:endParaRPr lang="en-GB" sz="2800" dirty="0"/>
          </a:p>
        </p:txBody>
      </p:sp>
    </p:spTree>
    <p:extLst>
      <p:ext uri="{BB962C8B-B14F-4D97-AF65-F5344CB8AC3E}">
        <p14:creationId xmlns:p14="http://schemas.microsoft.com/office/powerpoint/2010/main" val="805632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B9DFD0-A9C3-8042-BB5F-12E436524389}"/>
              </a:ext>
            </a:extLst>
          </p:cNvPr>
          <p:cNvSpPr/>
          <p:nvPr/>
        </p:nvSpPr>
        <p:spPr>
          <a:xfrm>
            <a:off x="0" y="0"/>
            <a:ext cx="12192000"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 name="Title 1">
            <a:extLst>
              <a:ext uri="{FF2B5EF4-FFF2-40B4-BE49-F238E27FC236}">
                <a16:creationId xmlns:a16="http://schemas.microsoft.com/office/drawing/2014/main" id="{D8F0E69B-61E0-DF48-BF94-6E57ADAE8B45}"/>
              </a:ext>
            </a:extLst>
          </p:cNvPr>
          <p:cNvSpPr>
            <a:spLocks noGrp="1"/>
          </p:cNvSpPr>
          <p:nvPr>
            <p:ph type="title"/>
          </p:nvPr>
        </p:nvSpPr>
        <p:spPr>
          <a:xfrm>
            <a:off x="838200" y="199622"/>
            <a:ext cx="10515600" cy="1325563"/>
          </a:xfrm>
        </p:spPr>
        <p:txBody>
          <a:bodyPr/>
          <a:lstStyle/>
          <a:p>
            <a:pPr algn="ctr"/>
            <a:r>
              <a:rPr lang="sv-SE" dirty="0" err="1"/>
              <a:t>UN’s</a:t>
            </a:r>
            <a:r>
              <a:rPr lang="sv-SE" dirty="0"/>
              <a:t> </a:t>
            </a:r>
            <a:r>
              <a:rPr lang="sv-SE" dirty="0" err="1"/>
              <a:t>Sustainable</a:t>
            </a:r>
            <a:r>
              <a:rPr lang="sv-SE" dirty="0"/>
              <a:t> </a:t>
            </a:r>
            <a:r>
              <a:rPr lang="sv-SE" dirty="0" err="1"/>
              <a:t>Development</a:t>
            </a:r>
            <a:r>
              <a:rPr lang="sv-SE" dirty="0"/>
              <a:t> </a:t>
            </a:r>
            <a:r>
              <a:rPr lang="sv-SE" dirty="0" err="1"/>
              <a:t>Goals</a:t>
            </a:r>
            <a:endParaRPr lang="sv-SE" dirty="0"/>
          </a:p>
        </p:txBody>
      </p:sp>
      <p:sp>
        <p:nvSpPr>
          <p:cNvPr id="14" name="TextBox 13">
            <a:extLst>
              <a:ext uri="{FF2B5EF4-FFF2-40B4-BE49-F238E27FC236}">
                <a16:creationId xmlns:a16="http://schemas.microsoft.com/office/drawing/2014/main" id="{C6448DEE-1082-F443-AE22-6D3C5439EA93}"/>
              </a:ext>
            </a:extLst>
          </p:cNvPr>
          <p:cNvSpPr txBox="1"/>
          <p:nvPr/>
        </p:nvSpPr>
        <p:spPr>
          <a:xfrm>
            <a:off x="699563" y="1445273"/>
            <a:ext cx="7486650" cy="5078313"/>
          </a:xfrm>
          <a:prstGeom prst="rect">
            <a:avLst/>
          </a:prstGeom>
          <a:noFill/>
        </p:spPr>
        <p:txBody>
          <a:bodyPr wrap="square" rtlCol="0">
            <a:spAutoFit/>
          </a:bodyPr>
          <a:lstStyle/>
          <a:p>
            <a:pPr algn="just"/>
            <a:r>
              <a:rPr lang="sv-SE" sz="2400" b="1" dirty="0" err="1"/>
              <a:t>Surgeon’s</a:t>
            </a:r>
            <a:r>
              <a:rPr lang="sv-SE" sz="2400" b="1" dirty="0"/>
              <a:t> </a:t>
            </a:r>
            <a:r>
              <a:rPr lang="sv-SE" sz="2400" b="1" dirty="0" err="1"/>
              <a:t>Perspective</a:t>
            </a:r>
            <a:r>
              <a:rPr lang="sv-SE" sz="2400" b="1" dirty="0"/>
              <a:t>: </a:t>
            </a:r>
            <a:r>
              <a:rPr lang="en" sz="2000" dirty="0"/>
              <a:t>Today's surgical reports consists of a written textual presentation which is hard to understand for others than the surgeon and the corresponding core-team. One goal is to improve tomorrow's surgical reports by replacing it with videos containing 3D-images in high resolution. In this way, the report will be more complete and understandable for a larger audience and it can serve as a learning platform useful for e.g. students in medicine, and practicing surgeons preparing for a similar operation. In the future it can also serve as a platform for development of new (autonomous) surgical methods. The multi-disciplinary project involves researchers and practitioners  from Engineering, Law and Medicine. The project utilizes recent technology advancements e.g. image capturing, file compression, and robotics, in order to track the precise perspective of the surgeon throughout the operation. </a:t>
            </a:r>
            <a:r>
              <a:rPr lang="en" sz="2000" b="1" i="1" dirty="0"/>
              <a:t>Our vision is to provide hospitals with modern surgical reports, facilitating for improved learning in surgical operations and healthcare.</a:t>
            </a:r>
          </a:p>
        </p:txBody>
      </p:sp>
      <p:sp>
        <p:nvSpPr>
          <p:cNvPr id="15" name="TextBox 14">
            <a:extLst>
              <a:ext uri="{FF2B5EF4-FFF2-40B4-BE49-F238E27FC236}">
                <a16:creationId xmlns:a16="http://schemas.microsoft.com/office/drawing/2014/main" id="{9F8A3AF3-D9A5-2D4F-98CC-31EEA6D48114}"/>
              </a:ext>
            </a:extLst>
          </p:cNvPr>
          <p:cNvSpPr txBox="1"/>
          <p:nvPr/>
        </p:nvSpPr>
        <p:spPr>
          <a:xfrm>
            <a:off x="9140860" y="4057992"/>
            <a:ext cx="2074828" cy="2308324"/>
          </a:xfrm>
          <a:prstGeom prst="rect">
            <a:avLst/>
          </a:prstGeom>
          <a:noFill/>
        </p:spPr>
        <p:txBody>
          <a:bodyPr wrap="square" rtlCol="0">
            <a:spAutoFit/>
          </a:bodyPr>
          <a:lstStyle/>
          <a:p>
            <a:pPr algn="ctr"/>
            <a:r>
              <a:rPr lang="sv-SE" sz="2400" b="1" dirty="0" err="1"/>
              <a:t>Ensure</a:t>
            </a:r>
            <a:r>
              <a:rPr lang="sv-SE" sz="2400" b="1" dirty="0"/>
              <a:t> </a:t>
            </a:r>
            <a:r>
              <a:rPr lang="sv-SE" sz="2400" b="1" dirty="0" err="1"/>
              <a:t>healthy</a:t>
            </a:r>
            <a:r>
              <a:rPr lang="sv-SE" sz="2400" b="1" dirty="0"/>
              <a:t> </a:t>
            </a:r>
            <a:r>
              <a:rPr lang="sv-SE" sz="2400" b="1" dirty="0" err="1"/>
              <a:t>lives</a:t>
            </a:r>
            <a:r>
              <a:rPr lang="sv-SE" sz="2400" b="1" dirty="0"/>
              <a:t> and </a:t>
            </a:r>
            <a:r>
              <a:rPr lang="sv-SE" sz="2400" b="1" dirty="0" err="1"/>
              <a:t>promote</a:t>
            </a:r>
            <a:r>
              <a:rPr lang="sv-SE" sz="2400" b="1" dirty="0"/>
              <a:t> </a:t>
            </a:r>
            <a:r>
              <a:rPr lang="sv-SE" sz="2400" b="1" dirty="0" err="1"/>
              <a:t>well-being</a:t>
            </a:r>
            <a:r>
              <a:rPr lang="sv-SE" sz="2400" b="1" dirty="0"/>
              <a:t> for all at all </a:t>
            </a:r>
            <a:r>
              <a:rPr lang="sv-SE" sz="2400" b="1" dirty="0" err="1"/>
              <a:t>ages</a:t>
            </a:r>
            <a:endParaRPr lang="sv-SE" sz="2400" b="1" dirty="0"/>
          </a:p>
          <a:p>
            <a:pPr algn="ctr"/>
            <a:endParaRPr lang="sv-SE" sz="2400" b="1" dirty="0"/>
          </a:p>
        </p:txBody>
      </p:sp>
      <p:pic>
        <p:nvPicPr>
          <p:cNvPr id="3" name="Picture 2">
            <a:extLst>
              <a:ext uri="{FF2B5EF4-FFF2-40B4-BE49-F238E27FC236}">
                <a16:creationId xmlns:a16="http://schemas.microsoft.com/office/drawing/2014/main" id="{F00C6DED-2B00-6E44-A6E7-4318B35F224D}"/>
              </a:ext>
            </a:extLst>
          </p:cNvPr>
          <p:cNvPicPr>
            <a:picLocks noChangeAspect="1"/>
          </p:cNvPicPr>
          <p:nvPr/>
        </p:nvPicPr>
        <p:blipFill>
          <a:blip r:embed="rId3"/>
          <a:stretch>
            <a:fillRect/>
          </a:stretch>
        </p:blipFill>
        <p:spPr>
          <a:xfrm>
            <a:off x="9013318" y="1870186"/>
            <a:ext cx="2202370" cy="2143246"/>
          </a:xfrm>
          <a:prstGeom prst="rect">
            <a:avLst/>
          </a:prstGeom>
        </p:spPr>
      </p:pic>
    </p:spTree>
    <p:extLst>
      <p:ext uri="{BB962C8B-B14F-4D97-AF65-F5344CB8AC3E}">
        <p14:creationId xmlns:p14="http://schemas.microsoft.com/office/powerpoint/2010/main" val="1435675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B9DFD0-A9C3-8042-BB5F-12E436524389}"/>
              </a:ext>
            </a:extLst>
          </p:cNvPr>
          <p:cNvSpPr/>
          <p:nvPr/>
        </p:nvSpPr>
        <p:spPr>
          <a:xfrm>
            <a:off x="0" y="0"/>
            <a:ext cx="12192000"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 name="Title 1">
            <a:extLst>
              <a:ext uri="{FF2B5EF4-FFF2-40B4-BE49-F238E27FC236}">
                <a16:creationId xmlns:a16="http://schemas.microsoft.com/office/drawing/2014/main" id="{D8F0E69B-61E0-DF48-BF94-6E57ADAE8B45}"/>
              </a:ext>
            </a:extLst>
          </p:cNvPr>
          <p:cNvSpPr>
            <a:spLocks noGrp="1"/>
          </p:cNvSpPr>
          <p:nvPr>
            <p:ph type="title"/>
          </p:nvPr>
        </p:nvSpPr>
        <p:spPr>
          <a:xfrm>
            <a:off x="838200" y="0"/>
            <a:ext cx="10515600" cy="1325563"/>
          </a:xfrm>
        </p:spPr>
        <p:txBody>
          <a:bodyPr/>
          <a:lstStyle/>
          <a:p>
            <a:pPr algn="ctr"/>
            <a:r>
              <a:rPr lang="sv-SE" dirty="0" err="1"/>
              <a:t>Example</a:t>
            </a:r>
            <a:r>
              <a:rPr lang="sv-SE" dirty="0"/>
              <a:t> </a:t>
            </a:r>
            <a:r>
              <a:rPr lang="sv-SE" dirty="0" err="1"/>
              <a:t>of</a:t>
            </a:r>
            <a:r>
              <a:rPr lang="sv-SE" dirty="0"/>
              <a:t> 3D video </a:t>
            </a:r>
            <a:r>
              <a:rPr lang="sv-SE" dirty="0" err="1"/>
              <a:t>with</a:t>
            </a:r>
            <a:r>
              <a:rPr lang="sv-SE" dirty="0"/>
              <a:t> plastic </a:t>
            </a:r>
            <a:r>
              <a:rPr lang="sv-SE" dirty="0" err="1"/>
              <a:t>heart</a:t>
            </a:r>
            <a:endParaRPr lang="sv-SE" dirty="0"/>
          </a:p>
        </p:txBody>
      </p:sp>
      <p:pic>
        <p:nvPicPr>
          <p:cNvPr id="5" name="Plastic Heart II" descr="Plastic Heart II">
            <a:hlinkClick r:id="" action="ppaction://media"/>
            <a:extLst>
              <a:ext uri="{FF2B5EF4-FFF2-40B4-BE49-F238E27FC236}">
                <a16:creationId xmlns:a16="http://schemas.microsoft.com/office/drawing/2014/main" id="{D0946F66-48AE-9847-B513-9D110E1722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7771" y="1056663"/>
            <a:ext cx="8248272" cy="5155170"/>
          </a:xfrm>
          <a:prstGeom prst="rect">
            <a:avLst/>
          </a:prstGeom>
        </p:spPr>
      </p:pic>
    </p:spTree>
    <p:extLst>
      <p:ext uri="{BB962C8B-B14F-4D97-AF65-F5344CB8AC3E}">
        <p14:creationId xmlns:p14="http://schemas.microsoft.com/office/powerpoint/2010/main" val="48321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B9DFD0-A9C3-8042-BB5F-12E436524389}"/>
              </a:ext>
            </a:extLst>
          </p:cNvPr>
          <p:cNvSpPr/>
          <p:nvPr/>
        </p:nvSpPr>
        <p:spPr>
          <a:xfrm>
            <a:off x="0" y="425414"/>
            <a:ext cx="12192000"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
        <p:nvSpPr>
          <p:cNvPr id="4" name="Title 1">
            <a:extLst>
              <a:ext uri="{FF2B5EF4-FFF2-40B4-BE49-F238E27FC236}">
                <a16:creationId xmlns:a16="http://schemas.microsoft.com/office/drawing/2014/main" id="{D8F0E69B-61E0-DF48-BF94-6E57ADAE8B45}"/>
              </a:ext>
            </a:extLst>
          </p:cNvPr>
          <p:cNvSpPr>
            <a:spLocks noGrp="1"/>
          </p:cNvSpPr>
          <p:nvPr>
            <p:ph type="title"/>
          </p:nvPr>
        </p:nvSpPr>
        <p:spPr>
          <a:xfrm>
            <a:off x="838200" y="0"/>
            <a:ext cx="10515600" cy="1325563"/>
          </a:xfrm>
        </p:spPr>
        <p:txBody>
          <a:bodyPr/>
          <a:lstStyle/>
          <a:p>
            <a:pPr algn="ctr"/>
            <a:r>
              <a:rPr lang="sv-SE" dirty="0" err="1"/>
              <a:t>Examples</a:t>
            </a:r>
            <a:r>
              <a:rPr lang="sv-SE" dirty="0"/>
              <a:t> </a:t>
            </a:r>
            <a:r>
              <a:rPr lang="sv-SE" dirty="0" err="1"/>
              <a:t>of</a:t>
            </a:r>
            <a:r>
              <a:rPr lang="sv-SE" dirty="0"/>
              <a:t> </a:t>
            </a:r>
            <a:r>
              <a:rPr lang="sv-SE" dirty="0" err="1"/>
              <a:t>tools</a:t>
            </a:r>
            <a:r>
              <a:rPr lang="sv-SE" dirty="0"/>
              <a:t> </a:t>
            </a:r>
            <a:r>
              <a:rPr lang="sv-SE" dirty="0" err="1"/>
              <a:t>developed</a:t>
            </a:r>
            <a:r>
              <a:rPr lang="sv-SE" dirty="0"/>
              <a:t> in the </a:t>
            </a:r>
            <a:r>
              <a:rPr lang="sv-SE" dirty="0" err="1"/>
              <a:t>project</a:t>
            </a:r>
            <a:endParaRPr lang="sv-SE" dirty="0"/>
          </a:p>
        </p:txBody>
      </p:sp>
      <p:pic>
        <p:nvPicPr>
          <p:cNvPr id="6" name="Bildobjekt 4" descr="20171024_114623.jpg">
            <a:extLst>
              <a:ext uri="{FF2B5EF4-FFF2-40B4-BE49-F238E27FC236}">
                <a16:creationId xmlns:a16="http://schemas.microsoft.com/office/drawing/2014/main" id="{FC0647AE-7BF0-8141-A3FD-BDC4D7D14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6908" y="1533970"/>
            <a:ext cx="2891697" cy="2168773"/>
          </a:xfrm>
          <a:prstGeom prst="rect">
            <a:avLst/>
          </a:prstGeom>
          <a:ln>
            <a:solidFill>
              <a:srgbClr val="000000"/>
            </a:solidFill>
          </a:ln>
        </p:spPr>
      </p:pic>
      <p:pic>
        <p:nvPicPr>
          <p:cNvPr id="7" name="Platshållare för innehåll 3" descr="Gubbemed_Medica_2017_Face.jpg">
            <a:extLst>
              <a:ext uri="{FF2B5EF4-FFF2-40B4-BE49-F238E27FC236}">
                <a16:creationId xmlns:a16="http://schemas.microsoft.com/office/drawing/2014/main" id="{C9DD90F6-4027-F243-92DF-8E3AA03CF744}"/>
              </a:ext>
            </a:extLst>
          </p:cNvPr>
          <p:cNvPicPr>
            <a:picLocks/>
          </p:cNvPicPr>
          <p:nvPr/>
        </p:nvPicPr>
        <p:blipFill rotWithShape="1">
          <a:blip r:embed="rId4" cstate="print">
            <a:extLst>
              <a:ext uri="{28A0092B-C50C-407E-A947-70E740481C1C}">
                <a14:useLocalDpi xmlns:a14="http://schemas.microsoft.com/office/drawing/2010/main" val="0"/>
              </a:ext>
            </a:extLst>
          </a:blip>
          <a:srcRect l="14175" t="2617" r="1310" b="2797"/>
          <a:stretch/>
        </p:blipFill>
        <p:spPr>
          <a:xfrm>
            <a:off x="6719164" y="1505600"/>
            <a:ext cx="2891697" cy="2282839"/>
          </a:xfrm>
          <a:prstGeom prst="rect">
            <a:avLst/>
          </a:prstGeom>
        </p:spPr>
      </p:pic>
      <p:sp>
        <p:nvSpPr>
          <p:cNvPr id="8" name="TextBox 7">
            <a:extLst>
              <a:ext uri="{FF2B5EF4-FFF2-40B4-BE49-F238E27FC236}">
                <a16:creationId xmlns:a16="http://schemas.microsoft.com/office/drawing/2014/main" id="{6B2A674B-CFD3-DA42-942F-AE942576B34C}"/>
              </a:ext>
            </a:extLst>
          </p:cNvPr>
          <p:cNvSpPr txBox="1"/>
          <p:nvPr/>
        </p:nvSpPr>
        <p:spPr>
          <a:xfrm>
            <a:off x="9768279" y="1695557"/>
            <a:ext cx="2186488" cy="1569660"/>
          </a:xfrm>
          <a:prstGeom prst="rect">
            <a:avLst/>
          </a:prstGeom>
          <a:noFill/>
        </p:spPr>
        <p:txBody>
          <a:bodyPr wrap="square" rtlCol="0">
            <a:spAutoFit/>
          </a:bodyPr>
          <a:lstStyle/>
          <a:p>
            <a:r>
              <a:rPr lang="sv-SE" sz="2400" dirty="0" err="1"/>
              <a:t>Development</a:t>
            </a:r>
            <a:r>
              <a:rPr lang="sv-SE" sz="2400" dirty="0"/>
              <a:t> </a:t>
            </a:r>
            <a:r>
              <a:rPr lang="sv-SE" sz="2400" dirty="0" err="1"/>
              <a:t>of</a:t>
            </a:r>
            <a:r>
              <a:rPr lang="sv-SE" sz="2400" dirty="0"/>
              <a:t> a </a:t>
            </a:r>
            <a:r>
              <a:rPr lang="sv-SE" sz="2400" dirty="0" err="1"/>
              <a:t>light</a:t>
            </a:r>
            <a:r>
              <a:rPr lang="sv-SE" sz="2400" dirty="0"/>
              <a:t>-source </a:t>
            </a:r>
            <a:r>
              <a:rPr lang="sv-SE" sz="2400" dirty="0" err="1"/>
              <a:t>with</a:t>
            </a:r>
            <a:r>
              <a:rPr lang="sv-SE" sz="2400" dirty="0"/>
              <a:t> </a:t>
            </a:r>
            <a:r>
              <a:rPr lang="sv-SE" sz="2400" dirty="0" err="1"/>
              <a:t>integrated</a:t>
            </a:r>
            <a:r>
              <a:rPr lang="sv-SE" sz="2400" dirty="0"/>
              <a:t> </a:t>
            </a:r>
            <a:r>
              <a:rPr lang="sv-SE" sz="2400" dirty="0" err="1"/>
              <a:t>cameras</a:t>
            </a:r>
            <a:endParaRPr lang="en-SE" sz="2400" dirty="0"/>
          </a:p>
        </p:txBody>
      </p:sp>
      <p:pic>
        <p:nvPicPr>
          <p:cNvPr id="11" name="Picture 10">
            <a:extLst>
              <a:ext uri="{FF2B5EF4-FFF2-40B4-BE49-F238E27FC236}">
                <a16:creationId xmlns:a16="http://schemas.microsoft.com/office/drawing/2014/main" id="{2F3B02EC-B3A4-1645-8045-64A1443C48BA}"/>
              </a:ext>
            </a:extLst>
          </p:cNvPr>
          <p:cNvPicPr>
            <a:picLocks noChangeAspect="1"/>
          </p:cNvPicPr>
          <p:nvPr/>
        </p:nvPicPr>
        <p:blipFill>
          <a:blip r:embed="rId5"/>
          <a:stretch>
            <a:fillRect/>
          </a:stretch>
        </p:blipFill>
        <p:spPr>
          <a:xfrm>
            <a:off x="237233" y="1504939"/>
            <a:ext cx="2969116" cy="2226837"/>
          </a:xfrm>
          <a:prstGeom prst="rect">
            <a:avLst/>
          </a:prstGeom>
        </p:spPr>
      </p:pic>
      <p:pic>
        <p:nvPicPr>
          <p:cNvPr id="13" name="Bildobjekt 4" descr="Franka robotarm.jpg">
            <a:extLst>
              <a:ext uri="{FF2B5EF4-FFF2-40B4-BE49-F238E27FC236}">
                <a16:creationId xmlns:a16="http://schemas.microsoft.com/office/drawing/2014/main" id="{CC3E38D9-9461-D744-9784-A1CE8C7A9E1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67" t="11938" b="2948"/>
          <a:stretch/>
        </p:blipFill>
        <p:spPr>
          <a:xfrm>
            <a:off x="2986529" y="4307445"/>
            <a:ext cx="1890650" cy="2400300"/>
          </a:xfrm>
          <a:prstGeom prst="rect">
            <a:avLst/>
          </a:prstGeom>
          <a:ln>
            <a:solidFill>
              <a:srgbClr val="000000"/>
            </a:solidFill>
          </a:ln>
        </p:spPr>
      </p:pic>
      <p:sp>
        <p:nvSpPr>
          <p:cNvPr id="14" name="TextBox 13">
            <a:extLst>
              <a:ext uri="{FF2B5EF4-FFF2-40B4-BE49-F238E27FC236}">
                <a16:creationId xmlns:a16="http://schemas.microsoft.com/office/drawing/2014/main" id="{CE10550F-33B0-2F40-8175-4B2934E47795}"/>
              </a:ext>
            </a:extLst>
          </p:cNvPr>
          <p:cNvSpPr txBox="1"/>
          <p:nvPr/>
        </p:nvSpPr>
        <p:spPr>
          <a:xfrm>
            <a:off x="9107701" y="4158433"/>
            <a:ext cx="2891697" cy="2677656"/>
          </a:xfrm>
          <a:prstGeom prst="rect">
            <a:avLst/>
          </a:prstGeom>
          <a:noFill/>
        </p:spPr>
        <p:txBody>
          <a:bodyPr wrap="square" rtlCol="0">
            <a:spAutoFit/>
          </a:bodyPr>
          <a:lstStyle/>
          <a:p>
            <a:r>
              <a:rPr lang="sv-SE" sz="2400" dirty="0" err="1"/>
              <a:t>Exploring</a:t>
            </a:r>
            <a:r>
              <a:rPr lang="sv-SE" sz="2400" dirty="0"/>
              <a:t> </a:t>
            </a:r>
            <a:r>
              <a:rPr lang="sv-SE" sz="2400" dirty="0" err="1"/>
              <a:t>various</a:t>
            </a:r>
            <a:r>
              <a:rPr lang="sv-SE" sz="2400" dirty="0"/>
              <a:t> </a:t>
            </a:r>
            <a:r>
              <a:rPr lang="sv-SE" sz="2400" dirty="0" err="1"/>
              <a:t>ways</a:t>
            </a:r>
            <a:r>
              <a:rPr lang="sv-SE" sz="2400" dirty="0"/>
              <a:t> to record and display the ”</a:t>
            </a:r>
            <a:r>
              <a:rPr lang="sv-SE" sz="2400" dirty="0" err="1"/>
              <a:t>surgeon’s</a:t>
            </a:r>
            <a:r>
              <a:rPr lang="sv-SE" sz="2400" dirty="0"/>
              <a:t> </a:t>
            </a:r>
            <a:r>
              <a:rPr lang="sv-SE" sz="2400" dirty="0" err="1"/>
              <a:t>perspective</a:t>
            </a:r>
            <a:r>
              <a:rPr lang="sv-SE" sz="2400" dirty="0"/>
              <a:t>” (i.e. </a:t>
            </a:r>
            <a:r>
              <a:rPr lang="sv-SE" sz="2400" dirty="0" err="1"/>
              <a:t>everything</a:t>
            </a:r>
            <a:r>
              <a:rPr lang="sv-SE" sz="2400" dirty="0"/>
              <a:t> </a:t>
            </a:r>
            <a:r>
              <a:rPr lang="sv-SE" sz="2400" dirty="0" err="1"/>
              <a:t>that</a:t>
            </a:r>
            <a:r>
              <a:rPr lang="sv-SE" sz="2400" dirty="0"/>
              <a:t> </a:t>
            </a:r>
            <a:r>
              <a:rPr lang="sv-SE" sz="2400" dirty="0" err="1"/>
              <a:t>happens</a:t>
            </a:r>
            <a:r>
              <a:rPr lang="sv-SE" sz="2400" dirty="0"/>
              <a:t> </a:t>
            </a:r>
            <a:r>
              <a:rPr lang="sv-SE" sz="2400" dirty="0" err="1"/>
              <a:t>during</a:t>
            </a:r>
            <a:r>
              <a:rPr lang="sv-SE" sz="2400" dirty="0"/>
              <a:t> the </a:t>
            </a:r>
            <a:r>
              <a:rPr lang="sv-SE" sz="2400" dirty="0" err="1"/>
              <a:t>surgery</a:t>
            </a:r>
            <a:r>
              <a:rPr lang="sv-SE" sz="2400" dirty="0"/>
              <a:t>)</a:t>
            </a:r>
            <a:endParaRPr lang="en-SE" sz="2400" dirty="0"/>
          </a:p>
        </p:txBody>
      </p:sp>
      <p:grpSp>
        <p:nvGrpSpPr>
          <p:cNvPr id="16" name="Group 15">
            <a:extLst>
              <a:ext uri="{FF2B5EF4-FFF2-40B4-BE49-F238E27FC236}">
                <a16:creationId xmlns:a16="http://schemas.microsoft.com/office/drawing/2014/main" id="{FB447F93-B0FE-D542-9D18-AA091221B2D1}"/>
              </a:ext>
            </a:extLst>
          </p:cNvPr>
          <p:cNvGrpSpPr/>
          <p:nvPr/>
        </p:nvGrpSpPr>
        <p:grpSpPr>
          <a:xfrm>
            <a:off x="288261" y="4291545"/>
            <a:ext cx="2463800" cy="2400300"/>
            <a:chOff x="489891" y="4394507"/>
            <a:chExt cx="2463800" cy="2400300"/>
          </a:xfrm>
        </p:grpSpPr>
        <p:pic>
          <p:nvPicPr>
            <p:cNvPr id="9" name="Picture 8">
              <a:extLst>
                <a:ext uri="{FF2B5EF4-FFF2-40B4-BE49-F238E27FC236}">
                  <a16:creationId xmlns:a16="http://schemas.microsoft.com/office/drawing/2014/main" id="{44613360-D992-B24A-8E7E-2DEB259A17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891" y="4394507"/>
              <a:ext cx="2463800" cy="2400300"/>
            </a:xfrm>
            <a:prstGeom prst="rect">
              <a:avLst/>
            </a:prstGeom>
          </p:spPr>
        </p:pic>
        <p:sp>
          <p:nvSpPr>
            <p:cNvPr id="3" name="Rectangle 2">
              <a:extLst>
                <a:ext uri="{FF2B5EF4-FFF2-40B4-BE49-F238E27FC236}">
                  <a16:creationId xmlns:a16="http://schemas.microsoft.com/office/drawing/2014/main" id="{C0CCCE04-F883-3D40-A643-EE74C4E10568}"/>
                </a:ext>
              </a:extLst>
            </p:cNvPr>
            <p:cNvSpPr/>
            <p:nvPr/>
          </p:nvSpPr>
          <p:spPr>
            <a:xfrm>
              <a:off x="743918" y="4488865"/>
              <a:ext cx="2030278" cy="393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5" name="Rectangle 14">
              <a:extLst>
                <a:ext uri="{FF2B5EF4-FFF2-40B4-BE49-F238E27FC236}">
                  <a16:creationId xmlns:a16="http://schemas.microsoft.com/office/drawing/2014/main" id="{86976B5D-0E96-3947-8E6D-A44648AAC49C}"/>
                </a:ext>
              </a:extLst>
            </p:cNvPr>
            <p:cNvSpPr/>
            <p:nvPr/>
          </p:nvSpPr>
          <p:spPr>
            <a:xfrm>
              <a:off x="2047559" y="4881967"/>
              <a:ext cx="906132" cy="783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grpSp>
      <p:pic>
        <p:nvPicPr>
          <p:cNvPr id="18" name="Picture 17" descr="A picture containing screenshot, sitting, monitor, box&#10;&#10;Description automatically generated">
            <a:extLst>
              <a:ext uri="{FF2B5EF4-FFF2-40B4-BE49-F238E27FC236}">
                <a16:creationId xmlns:a16="http://schemas.microsoft.com/office/drawing/2014/main" id="{3A4E8E81-3535-954C-82BC-3225FC26A9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5464" y="4291544"/>
            <a:ext cx="3893951" cy="2400301"/>
          </a:xfrm>
          <a:prstGeom prst="rect">
            <a:avLst/>
          </a:prstGeom>
        </p:spPr>
      </p:pic>
    </p:spTree>
    <p:extLst>
      <p:ext uri="{BB962C8B-B14F-4D97-AF65-F5344CB8AC3E}">
        <p14:creationId xmlns:p14="http://schemas.microsoft.com/office/powerpoint/2010/main" val="1978812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7 partners ready to implement the solutions</a:t>
            </a:r>
          </a:p>
        </p:txBody>
      </p:sp>
      <p:sp>
        <p:nvSpPr>
          <p:cNvPr id="3" name="Platshållare för innehåll 2"/>
          <p:cNvSpPr>
            <a:spLocks noGrp="1"/>
          </p:cNvSpPr>
          <p:nvPr>
            <p:ph idx="1"/>
          </p:nvPr>
        </p:nvSpPr>
        <p:spPr/>
        <p:txBody>
          <a:bodyPr>
            <a:normAutofit/>
          </a:bodyPr>
          <a:lstStyle/>
          <a:p>
            <a:r>
              <a:rPr lang="en-GB" dirty="0"/>
              <a:t>Robert </a:t>
            </a:r>
            <a:r>
              <a:rPr lang="en-GB" dirty="0" err="1"/>
              <a:t>Risberg</a:t>
            </a:r>
            <a:r>
              <a:rPr lang="en-GB" dirty="0"/>
              <a:t> (CEO, Screen9 AB)</a:t>
            </a:r>
          </a:p>
          <a:p>
            <a:r>
              <a:rPr lang="en-GB" dirty="0"/>
              <a:t>René Hoffmann (CEO, Gubbemed Int. GmbH)</a:t>
            </a:r>
          </a:p>
          <a:p>
            <a:r>
              <a:rPr lang="en-GB" dirty="0" err="1"/>
              <a:t>Dipa</a:t>
            </a:r>
            <a:r>
              <a:rPr lang="en-GB" dirty="0"/>
              <a:t> </a:t>
            </a:r>
            <a:r>
              <a:rPr lang="en-GB" dirty="0" err="1"/>
              <a:t>Velagapudy</a:t>
            </a:r>
            <a:r>
              <a:rPr lang="en-GB" dirty="0"/>
              <a:t> (Head of GTS Multi Cloud Services, IBM Nordic)</a:t>
            </a:r>
          </a:p>
          <a:p>
            <a:r>
              <a:rPr lang="en-GB" dirty="0"/>
              <a:t>Lena </a:t>
            </a:r>
            <a:r>
              <a:rPr lang="en-GB" dirty="0" err="1"/>
              <a:t>Sundquist</a:t>
            </a:r>
            <a:r>
              <a:rPr lang="en-GB" dirty="0"/>
              <a:t> (CEO </a:t>
            </a:r>
            <a:r>
              <a:rPr lang="en-GB" dirty="0" err="1"/>
              <a:t>Kivra</a:t>
            </a:r>
            <a:r>
              <a:rPr lang="en-GB" dirty="0"/>
              <a:t> Sweden AB)</a:t>
            </a:r>
          </a:p>
          <a:p>
            <a:r>
              <a:rPr lang="en-GB" dirty="0"/>
              <a:t>Charlotta Johnsson (Prof., Dept of Automatic Control, Lund University)</a:t>
            </a:r>
          </a:p>
          <a:p>
            <a:r>
              <a:rPr lang="en-GB" dirty="0"/>
              <a:t>Ulf Maunsbach (Professor, </a:t>
            </a:r>
            <a:r>
              <a:rPr lang="en-GB" dirty="0" err="1"/>
              <a:t>Dept</a:t>
            </a:r>
            <a:r>
              <a:rPr lang="en-GB" dirty="0"/>
              <a:t> of Law, Lund University)</a:t>
            </a:r>
          </a:p>
          <a:p>
            <a:r>
              <a:rPr lang="en-GB" dirty="0"/>
              <a:t>Carl-Henrik Nilsson (Board Member, </a:t>
            </a:r>
            <a:r>
              <a:rPr lang="en-GB" dirty="0" err="1"/>
              <a:t>Helhjärtad</a:t>
            </a:r>
            <a:r>
              <a:rPr lang="en-GB" dirty="0"/>
              <a:t> </a:t>
            </a:r>
            <a:r>
              <a:rPr lang="en-GB" dirty="0" err="1"/>
              <a:t>Finans</a:t>
            </a:r>
            <a:r>
              <a:rPr lang="en-GB" dirty="0"/>
              <a:t> AB)</a:t>
            </a:r>
          </a:p>
          <a:p>
            <a:r>
              <a:rPr lang="en-GB" dirty="0"/>
              <a:t>Phan-Kiet Tran (Sr. Consultant Surgeon, Skåne University Hospital)</a:t>
            </a:r>
          </a:p>
          <a:p>
            <a:endParaRPr lang="en-GB" dirty="0"/>
          </a:p>
          <a:p>
            <a:endParaRPr lang="en-GB" dirty="0"/>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310456093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1011</TotalTime>
  <Words>356</Words>
  <Application>Microsoft Macintosh PowerPoint</Application>
  <PresentationFormat>Widescreen</PresentationFormat>
  <Paragraphs>25</Paragraphs>
  <Slides>5</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Office-tema</vt:lpstr>
      <vt:lpstr>Surgeon’s Perspective 3-D image data for education and development of future surgical technologies  Project founded by VINNOVA</vt:lpstr>
      <vt:lpstr>UN’s Sustainable Development Goals</vt:lpstr>
      <vt:lpstr>Example of 3D video with plastic heart</vt:lpstr>
      <vt:lpstr>Examples of tools developed in the project</vt:lpstr>
      <vt:lpstr>7 partners ready to implement the solutions</vt:lpstr>
    </vt:vector>
  </TitlesOfParts>
  <Company>Region Skåne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Surgeon’s Perspective</dc:title>
  <dc:creator>Tran Phan Kiet</dc:creator>
  <cp:lastModifiedBy>Charlotta Johnsson</cp:lastModifiedBy>
  <cp:revision>77</cp:revision>
  <dcterms:created xsi:type="dcterms:W3CDTF">2020-05-18T08:38:41Z</dcterms:created>
  <dcterms:modified xsi:type="dcterms:W3CDTF">2020-06-08T09:57:42Z</dcterms:modified>
</cp:coreProperties>
</file>