
<file path=[Content_Types].xml><?xml version="1.0" encoding="utf-8"?>
<Types xmlns="http://schemas.openxmlformats.org/package/2006/content-types">
  <Default Extension="jpeg" ContentType="image/jpeg"/>
  <Default Extension="jpg" ContentType="image/jpeg"/>
  <Default Extension="pdf" ContentType="application/pdf"/>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9"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C84"/>
    <a:srgbClr val="F16C6C"/>
    <a:srgbClr val="CFE0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9545" autoAdjust="0"/>
  </p:normalViewPr>
  <p:slideViewPr>
    <p:cSldViewPr snapToGrid="0" snapToObjects="1">
      <p:cViewPr>
        <p:scale>
          <a:sx n="77" d="100"/>
          <a:sy n="77" d="100"/>
        </p:scale>
        <p:origin x="1440" y="112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D42604-7669-D749-8A14-B3BD9856B239}" type="datetimeFigureOut">
              <a:rPr lang="en-US" smtClean="0"/>
              <a:pPr/>
              <a:t>1/22/24</a:t>
            </a:fld>
            <a:endParaRPr lang="sv-SE"/>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792023-19CF-A145-97FE-E8CBBFD2BCB0}" type="slidenum">
              <a:rPr lang="sv-SE" smtClean="0"/>
              <a:pPr/>
              <a:t>‹#›</a:t>
            </a:fld>
            <a:endParaRPr lang="sv-SE"/>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10"/>
          </p:nvPr>
        </p:nvSpPr>
        <p:spPr/>
        <p:txBody>
          <a:bodyPr/>
          <a:lstStyle/>
          <a:p>
            <a:fld id="{30792023-19CF-A145-97FE-E8CBBFD2BCB0}" type="slidenum">
              <a:rPr lang="sv-SE" smtClean="0"/>
              <a:pPr/>
              <a:t>1</a:t>
            </a:fld>
            <a:endParaRPr lang="sv-S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9098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10"/>
          </p:nvPr>
        </p:nvSpPr>
        <p:spPr/>
        <p:txBody>
          <a:bodyPr/>
          <a:lstStyle/>
          <a:p>
            <a:fld id="{30792023-19CF-A145-97FE-E8CBBFD2BCB0}" type="slidenum">
              <a:rPr lang="sv-SE" smtClean="0"/>
              <a:pPr/>
              <a:t>3</a:t>
            </a:fld>
            <a:endParaRPr lang="sv-S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10"/>
          </p:nvPr>
        </p:nvSpPr>
        <p:spPr/>
        <p:txBody>
          <a:bodyPr/>
          <a:lstStyle/>
          <a:p>
            <a:fld id="{30792023-19CF-A145-97FE-E8CBBFD2BCB0}" type="slidenum">
              <a:rPr lang="sv-SE" smtClean="0"/>
              <a:pPr/>
              <a:t>4</a:t>
            </a:fld>
            <a:endParaRPr lang="sv-S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10"/>
          </p:nvPr>
        </p:nvSpPr>
        <p:spPr/>
        <p:txBody>
          <a:bodyPr/>
          <a:lstStyle/>
          <a:p>
            <a:fld id="{30792023-19CF-A145-97FE-E8CBBFD2BCB0}" type="slidenum">
              <a:rPr lang="sv-SE" smtClean="0"/>
              <a:pPr/>
              <a:t>7</a:t>
            </a:fld>
            <a:endParaRPr lang="sv-S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10"/>
          </p:nvPr>
        </p:nvSpPr>
        <p:spPr/>
        <p:txBody>
          <a:bodyPr/>
          <a:lstStyle/>
          <a:p>
            <a:fld id="{30792023-19CF-A145-97FE-E8CBBFD2BCB0}" type="slidenum">
              <a:rPr lang="sv-SE" smtClean="0"/>
              <a:pPr/>
              <a:t>9</a:t>
            </a:fld>
            <a:endParaRPr lang="sv-S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10"/>
          </p:nvPr>
        </p:nvSpPr>
        <p:spPr/>
        <p:txBody>
          <a:bodyPr/>
          <a:lstStyle/>
          <a:p>
            <a:fld id="{30792023-19CF-A145-97FE-E8CBBFD2BCB0}" type="slidenum">
              <a:rPr lang="sv-SE" smtClean="0"/>
              <a:pPr/>
              <a:t>10</a:t>
            </a:fld>
            <a:endParaRPr lang="sv-S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10"/>
          </p:nvPr>
        </p:nvSpPr>
        <p:spPr/>
        <p:txBody>
          <a:bodyPr/>
          <a:lstStyle/>
          <a:p>
            <a:fld id="{30792023-19CF-A145-97FE-E8CBBFD2BCB0}" type="slidenum">
              <a:rPr lang="sv-SE" smtClean="0"/>
              <a:pPr/>
              <a:t>12</a:t>
            </a:fld>
            <a:endParaRPr lang="sv-S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9961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sv-SE"/>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Click to edit Master subtitle style</a:t>
            </a:r>
          </a:p>
        </p:txBody>
      </p:sp>
      <p:sp>
        <p:nvSpPr>
          <p:cNvPr id="4" name="Date Placeholder 3"/>
          <p:cNvSpPr>
            <a:spLocks noGrp="1"/>
          </p:cNvSpPr>
          <p:nvPr>
            <p:ph type="dt" sz="half" idx="10"/>
          </p:nvPr>
        </p:nvSpPr>
        <p:spPr/>
        <p:txBody>
          <a:bodyPr/>
          <a:lstStyle/>
          <a:p>
            <a:fld id="{10AEB9E8-9A03-D542-B495-B4C982D4D400}" type="datetimeFigureOut">
              <a:rPr lang="en-US" smtClean="0"/>
              <a:pPr/>
              <a:t>1/22/24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B5499DC2-866B-6642-AB96-3BF0C2AD4821}" type="slidenum">
              <a:rPr lang="sv-SE" smtClean="0"/>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Click to edit Master title style</a:t>
            </a:r>
          </a:p>
        </p:txBody>
      </p:sp>
      <p:sp>
        <p:nvSpPr>
          <p:cNvPr id="3" name="Vertical Text Placeholder 2"/>
          <p:cNvSpPr>
            <a:spLocks noGrp="1"/>
          </p:cNvSpPr>
          <p:nvPr>
            <p:ph type="body" orient="vert" idx="1"/>
          </p:nvPr>
        </p:nvSpPr>
        <p:spPr/>
        <p:txBody>
          <a:bodyPr vert="eaVert"/>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p>
        </p:txBody>
      </p:sp>
      <p:sp>
        <p:nvSpPr>
          <p:cNvPr id="4" name="Date Placeholder 3"/>
          <p:cNvSpPr>
            <a:spLocks noGrp="1"/>
          </p:cNvSpPr>
          <p:nvPr>
            <p:ph type="dt" sz="half" idx="10"/>
          </p:nvPr>
        </p:nvSpPr>
        <p:spPr/>
        <p:txBody>
          <a:bodyPr/>
          <a:lstStyle/>
          <a:p>
            <a:fld id="{10AEB9E8-9A03-D542-B495-B4C982D4D400}" type="datetimeFigureOut">
              <a:rPr lang="en-US" smtClean="0"/>
              <a:pPr/>
              <a:t>1/22/24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B5499DC2-866B-6642-AB96-3BF0C2AD4821}" type="slidenum">
              <a:rPr lang="sv-SE" smtClean="0"/>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sv-SE"/>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p>
        </p:txBody>
      </p:sp>
      <p:sp>
        <p:nvSpPr>
          <p:cNvPr id="4" name="Date Placeholder 3"/>
          <p:cNvSpPr>
            <a:spLocks noGrp="1"/>
          </p:cNvSpPr>
          <p:nvPr>
            <p:ph type="dt" sz="half" idx="10"/>
          </p:nvPr>
        </p:nvSpPr>
        <p:spPr/>
        <p:txBody>
          <a:bodyPr/>
          <a:lstStyle/>
          <a:p>
            <a:fld id="{10AEB9E8-9A03-D542-B495-B4C982D4D400}" type="datetimeFigureOut">
              <a:rPr lang="en-US" smtClean="0"/>
              <a:pPr/>
              <a:t>1/22/24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B5499DC2-866B-6642-AB96-3BF0C2AD4821}"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Click to edit Master title style</a:t>
            </a:r>
          </a:p>
        </p:txBody>
      </p:sp>
      <p:sp>
        <p:nvSpPr>
          <p:cNvPr id="3" name="Content Placeholder 2"/>
          <p:cNvSpPr>
            <a:spLocks noGrp="1"/>
          </p:cNvSpPr>
          <p:nvPr>
            <p:ph idx="1"/>
          </p:nvPr>
        </p:nvSpPr>
        <p:spPr/>
        <p:txBody>
          <a:body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p>
        </p:txBody>
      </p:sp>
      <p:sp>
        <p:nvSpPr>
          <p:cNvPr id="4" name="Date Placeholder 3"/>
          <p:cNvSpPr>
            <a:spLocks noGrp="1"/>
          </p:cNvSpPr>
          <p:nvPr>
            <p:ph type="dt" sz="half" idx="10"/>
          </p:nvPr>
        </p:nvSpPr>
        <p:spPr/>
        <p:txBody>
          <a:bodyPr/>
          <a:lstStyle/>
          <a:p>
            <a:fld id="{10AEB9E8-9A03-D542-B495-B4C982D4D400}" type="datetimeFigureOut">
              <a:rPr lang="en-US" smtClean="0"/>
              <a:pPr/>
              <a:t>1/22/24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B5499DC2-866B-6642-AB96-3BF0C2AD4821}"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sv-SE"/>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Click to edit Master text styles</a:t>
            </a:r>
          </a:p>
        </p:txBody>
      </p:sp>
      <p:sp>
        <p:nvSpPr>
          <p:cNvPr id="4" name="Date Placeholder 3"/>
          <p:cNvSpPr>
            <a:spLocks noGrp="1"/>
          </p:cNvSpPr>
          <p:nvPr>
            <p:ph type="dt" sz="half" idx="10"/>
          </p:nvPr>
        </p:nvSpPr>
        <p:spPr/>
        <p:txBody>
          <a:bodyPr/>
          <a:lstStyle/>
          <a:p>
            <a:fld id="{10AEB9E8-9A03-D542-B495-B4C982D4D400}" type="datetimeFigureOut">
              <a:rPr lang="en-US" smtClean="0"/>
              <a:pPr/>
              <a:t>1/22/24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B5499DC2-866B-6642-AB96-3BF0C2AD4821}"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p>
        </p:txBody>
      </p:sp>
      <p:sp>
        <p:nvSpPr>
          <p:cNvPr id="5" name="Date Placeholder 4"/>
          <p:cNvSpPr>
            <a:spLocks noGrp="1"/>
          </p:cNvSpPr>
          <p:nvPr>
            <p:ph type="dt" sz="half" idx="10"/>
          </p:nvPr>
        </p:nvSpPr>
        <p:spPr/>
        <p:txBody>
          <a:bodyPr/>
          <a:lstStyle/>
          <a:p>
            <a:fld id="{10AEB9E8-9A03-D542-B495-B4C982D4D400}" type="datetimeFigureOut">
              <a:rPr lang="en-US" smtClean="0"/>
              <a:pPr/>
              <a:t>1/22/24</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B5499DC2-866B-6642-AB96-3BF0C2AD4821}" type="slidenum">
              <a:rPr lang="sv-SE" smtClean="0"/>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sv-SE"/>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p>
        </p:txBody>
      </p:sp>
      <p:sp>
        <p:nvSpPr>
          <p:cNvPr id="7" name="Date Placeholder 6"/>
          <p:cNvSpPr>
            <a:spLocks noGrp="1"/>
          </p:cNvSpPr>
          <p:nvPr>
            <p:ph type="dt" sz="half" idx="10"/>
          </p:nvPr>
        </p:nvSpPr>
        <p:spPr/>
        <p:txBody>
          <a:bodyPr/>
          <a:lstStyle/>
          <a:p>
            <a:fld id="{10AEB9E8-9A03-D542-B495-B4C982D4D400}" type="datetimeFigureOut">
              <a:rPr lang="en-US" smtClean="0"/>
              <a:pPr/>
              <a:t>1/22/24</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B5499DC2-866B-6642-AB96-3BF0C2AD4821}" type="slidenum">
              <a:rPr lang="sv-SE" smtClean="0"/>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Click to edit Master title style</a:t>
            </a:r>
          </a:p>
        </p:txBody>
      </p:sp>
      <p:sp>
        <p:nvSpPr>
          <p:cNvPr id="3" name="Date Placeholder 2"/>
          <p:cNvSpPr>
            <a:spLocks noGrp="1"/>
          </p:cNvSpPr>
          <p:nvPr>
            <p:ph type="dt" sz="half" idx="10"/>
          </p:nvPr>
        </p:nvSpPr>
        <p:spPr/>
        <p:txBody>
          <a:bodyPr/>
          <a:lstStyle/>
          <a:p>
            <a:fld id="{10AEB9E8-9A03-D542-B495-B4C982D4D400}" type="datetimeFigureOut">
              <a:rPr lang="en-US" smtClean="0"/>
              <a:pPr/>
              <a:t>1/22/24</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B5499DC2-866B-6642-AB96-3BF0C2AD4821}" type="slidenum">
              <a:rPr lang="sv-SE" smtClean="0"/>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AEB9E8-9A03-D542-B495-B4C982D4D400}" type="datetimeFigureOut">
              <a:rPr lang="en-US" smtClean="0"/>
              <a:pPr/>
              <a:t>1/22/24</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B5499DC2-866B-6642-AB96-3BF0C2AD4821}" type="slidenum">
              <a:rPr lang="sv-SE" smtClean="0"/>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sv-SE"/>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Click to edit Master text styles</a:t>
            </a:r>
          </a:p>
        </p:txBody>
      </p:sp>
      <p:sp>
        <p:nvSpPr>
          <p:cNvPr id="5" name="Date Placeholder 4"/>
          <p:cNvSpPr>
            <a:spLocks noGrp="1"/>
          </p:cNvSpPr>
          <p:nvPr>
            <p:ph type="dt" sz="half" idx="10"/>
          </p:nvPr>
        </p:nvSpPr>
        <p:spPr/>
        <p:txBody>
          <a:bodyPr/>
          <a:lstStyle/>
          <a:p>
            <a:fld id="{10AEB9E8-9A03-D542-B495-B4C982D4D400}" type="datetimeFigureOut">
              <a:rPr lang="en-US" smtClean="0"/>
              <a:pPr/>
              <a:t>1/22/24</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B5499DC2-866B-6642-AB96-3BF0C2AD4821}" type="slidenum">
              <a:rPr lang="sv-SE" smtClean="0"/>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sv-SE"/>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Click to edit Master text styles</a:t>
            </a:r>
          </a:p>
        </p:txBody>
      </p:sp>
      <p:sp>
        <p:nvSpPr>
          <p:cNvPr id="5" name="Date Placeholder 4"/>
          <p:cNvSpPr>
            <a:spLocks noGrp="1"/>
          </p:cNvSpPr>
          <p:nvPr>
            <p:ph type="dt" sz="half" idx="10"/>
          </p:nvPr>
        </p:nvSpPr>
        <p:spPr/>
        <p:txBody>
          <a:bodyPr/>
          <a:lstStyle/>
          <a:p>
            <a:fld id="{10AEB9E8-9A03-D542-B495-B4C982D4D400}" type="datetimeFigureOut">
              <a:rPr lang="en-US" smtClean="0"/>
              <a:pPr/>
              <a:t>1/22/24</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B5499DC2-866B-6642-AB96-3BF0C2AD4821}" type="slidenum">
              <a:rPr lang="sv-SE" smtClean="0"/>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sv-SE"/>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0AEB9E8-9A03-D542-B495-B4C982D4D400}" type="datetimeFigureOut">
              <a:rPr lang="en-US" smtClean="0"/>
              <a:pPr/>
              <a:t>1/22/24</a:t>
            </a:fld>
            <a:endParaRPr lang="sv-SE"/>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5499DC2-866B-6642-AB96-3BF0C2AD4821}"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pdf"/></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pd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rmgard illustration.jpg"/>
          <p:cNvPicPr>
            <a:picLocks noChangeAspect="1"/>
          </p:cNvPicPr>
          <p:nvPr/>
        </p:nvPicPr>
        <p:blipFill>
          <a:blip r:embed="rId3">
            <a:alphaModFix amt="80000"/>
          </a:blip>
          <a:stretch>
            <a:fillRect/>
          </a:stretch>
        </p:blipFill>
        <p:spPr>
          <a:xfrm>
            <a:off x="4031730" y="-31315"/>
            <a:ext cx="5215500" cy="5215500"/>
          </a:xfrm>
          <a:prstGeom prst="rect">
            <a:avLst/>
          </a:prstGeom>
        </p:spPr>
      </p:pic>
      <p:sp>
        <p:nvSpPr>
          <p:cNvPr id="3" name="Subtitle 2"/>
          <p:cNvSpPr>
            <a:spLocks noGrp="1"/>
          </p:cNvSpPr>
          <p:nvPr>
            <p:ph type="subTitle" idx="1"/>
          </p:nvPr>
        </p:nvSpPr>
        <p:spPr>
          <a:xfrm>
            <a:off x="-188404" y="1436055"/>
            <a:ext cx="4489193" cy="687026"/>
          </a:xfrm>
        </p:spPr>
        <p:txBody>
          <a:bodyPr>
            <a:normAutofit/>
          </a:bodyPr>
          <a:lstStyle/>
          <a:p>
            <a:r>
              <a:rPr lang="en-GB" sz="2000" dirty="0">
                <a:latin typeface="Arial"/>
                <a:cs typeface="Arial"/>
              </a:rPr>
              <a:t>(1903-1974)</a:t>
            </a:r>
            <a:endParaRPr lang="sv-SE" sz="2000" dirty="0">
              <a:latin typeface="Arial"/>
              <a:cs typeface="Arial"/>
            </a:endParaRPr>
          </a:p>
        </p:txBody>
      </p:sp>
      <p:sp>
        <p:nvSpPr>
          <p:cNvPr id="2" name="Title 1"/>
          <p:cNvSpPr>
            <a:spLocks noGrp="1"/>
          </p:cNvSpPr>
          <p:nvPr>
            <p:ph type="ctrTitle"/>
          </p:nvPr>
        </p:nvSpPr>
        <p:spPr>
          <a:xfrm>
            <a:off x="-1753132" y="208628"/>
            <a:ext cx="7772400" cy="1102519"/>
          </a:xfrm>
        </p:spPr>
        <p:txBody>
          <a:bodyPr>
            <a:normAutofit fontScale="90000"/>
          </a:bodyPr>
          <a:lstStyle/>
          <a:p>
            <a:r>
              <a:rPr lang="en-GB" dirty="0" err="1">
                <a:latin typeface="Arial"/>
                <a:cs typeface="Arial"/>
              </a:rPr>
              <a:t>Irmgard</a:t>
            </a:r>
            <a:r>
              <a:rPr lang="en-GB" dirty="0">
                <a:latin typeface="Arial"/>
                <a:cs typeface="Arial"/>
              </a:rPr>
              <a:t> </a:t>
            </a:r>
            <a:br>
              <a:rPr lang="en-GB" dirty="0">
                <a:latin typeface="Arial"/>
                <a:cs typeface="Arial"/>
              </a:rPr>
            </a:br>
            <a:r>
              <a:rPr lang="en-GB" dirty="0" err="1">
                <a:latin typeface="Arial"/>
                <a:cs typeface="Arial"/>
              </a:rPr>
              <a:t>Flügge-Lotz</a:t>
            </a:r>
            <a:r>
              <a:rPr lang="en-GB" dirty="0">
                <a:latin typeface="Arial"/>
                <a:cs typeface="Arial"/>
              </a:rPr>
              <a:t> </a:t>
            </a:r>
            <a:endParaRPr lang="sv-SE" dirty="0">
              <a:latin typeface="Arial"/>
              <a:cs typeface="Arial"/>
            </a:endParaRPr>
          </a:p>
        </p:txBody>
      </p:sp>
      <p:pic>
        <p:nvPicPr>
          <p:cNvPr id="7" name="Picture 6"/>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188404" y="1683796"/>
            <a:ext cx="2540000" cy="1651000"/>
          </a:xfrm>
          <a:prstGeom prst="rect">
            <a:avLst/>
          </a:prstGeom>
        </p:spPr>
      </p:pic>
      <p:sp>
        <p:nvSpPr>
          <p:cNvPr id="8" name="TextBox 7"/>
          <p:cNvSpPr txBox="1"/>
          <p:nvPr/>
        </p:nvSpPr>
        <p:spPr>
          <a:xfrm>
            <a:off x="853631" y="2050636"/>
            <a:ext cx="2831556" cy="2862322"/>
          </a:xfrm>
          <a:prstGeom prst="rect">
            <a:avLst/>
          </a:prstGeom>
          <a:noFill/>
        </p:spPr>
        <p:txBody>
          <a:bodyPr wrap="square" rtlCol="0">
            <a:spAutoFit/>
          </a:bodyPr>
          <a:lstStyle/>
          <a:p>
            <a:r>
              <a:rPr lang="en-GB" sz="2000" dirty="0">
                <a:latin typeface="Times New Roman"/>
                <a:cs typeface="Times New Roman"/>
              </a:rPr>
              <a:t>I wanted a life which would never be boring. That meant a life in which always new things would occur. I wanted a career in which I would always be happy, even if </a:t>
            </a:r>
          </a:p>
          <a:p>
            <a:r>
              <a:rPr lang="en-GB" sz="2000" dirty="0">
                <a:latin typeface="Times New Roman"/>
                <a:cs typeface="Times New Roman"/>
              </a:rPr>
              <a:t>I were to remain unmarried.</a:t>
            </a:r>
            <a:r>
              <a:rPr lang="en-US" sz="2000" dirty="0">
                <a:latin typeface="Times New Roman"/>
                <a:cs typeface="Times New Roman"/>
              </a:rPr>
              <a:t> </a:t>
            </a:r>
            <a:endParaRPr lang="sv-SE" sz="2000" dirty="0">
              <a:latin typeface="Times New Roman"/>
              <a:cs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quotation mark.jpg"/>
          <p:cNvPicPr>
            <a:picLocks noChangeAspect="1"/>
          </p:cNvPicPr>
          <p:nvPr/>
        </p:nvPicPr>
        <p:blipFill>
          <a:blip r:embed="rId3"/>
          <a:stretch>
            <a:fillRect/>
          </a:stretch>
        </p:blipFill>
        <p:spPr>
          <a:xfrm>
            <a:off x="88759" y="1984548"/>
            <a:ext cx="937260" cy="1647444"/>
          </a:xfrm>
          <a:prstGeom prst="rect">
            <a:avLst/>
          </a:prstGeom>
        </p:spPr>
      </p:pic>
      <p:sp>
        <p:nvSpPr>
          <p:cNvPr id="3" name="Subtitle 2"/>
          <p:cNvSpPr>
            <a:spLocks noGrp="1"/>
          </p:cNvSpPr>
          <p:nvPr>
            <p:ph type="subTitle" idx="1"/>
          </p:nvPr>
        </p:nvSpPr>
        <p:spPr>
          <a:xfrm>
            <a:off x="-188404" y="1615041"/>
            <a:ext cx="4489193" cy="687026"/>
          </a:xfrm>
        </p:spPr>
        <p:txBody>
          <a:bodyPr>
            <a:normAutofit/>
          </a:bodyPr>
          <a:lstStyle/>
          <a:p>
            <a:r>
              <a:rPr lang="en-GB" sz="2000" dirty="0">
                <a:latin typeface="Arial"/>
                <a:cs typeface="Arial"/>
              </a:rPr>
              <a:t>(b.1931)</a:t>
            </a:r>
            <a:endParaRPr lang="sv-SE" sz="2000" dirty="0">
              <a:latin typeface="Arial"/>
              <a:cs typeface="Arial"/>
            </a:endParaRPr>
          </a:p>
        </p:txBody>
      </p:sp>
      <p:sp>
        <p:nvSpPr>
          <p:cNvPr id="2" name="Title 1"/>
          <p:cNvSpPr>
            <a:spLocks noGrp="1"/>
          </p:cNvSpPr>
          <p:nvPr>
            <p:ph type="ctrTitle"/>
          </p:nvPr>
        </p:nvSpPr>
        <p:spPr>
          <a:xfrm>
            <a:off x="-1753132" y="387614"/>
            <a:ext cx="7772400" cy="1102519"/>
          </a:xfrm>
        </p:spPr>
        <p:txBody>
          <a:bodyPr>
            <a:normAutofit fontScale="90000"/>
          </a:bodyPr>
          <a:lstStyle/>
          <a:p>
            <a:r>
              <a:rPr lang="en-GB" dirty="0" err="1">
                <a:latin typeface="Arial"/>
                <a:cs typeface="Arial"/>
              </a:rPr>
              <a:t>Eveline</a:t>
            </a:r>
            <a:r>
              <a:rPr lang="en-GB" dirty="0">
                <a:latin typeface="Arial"/>
                <a:cs typeface="Arial"/>
              </a:rPr>
              <a:t> </a:t>
            </a:r>
            <a:br>
              <a:rPr lang="en-GB" dirty="0">
                <a:latin typeface="Arial"/>
                <a:cs typeface="Arial"/>
              </a:rPr>
            </a:br>
            <a:r>
              <a:rPr lang="en-GB" dirty="0" err="1">
                <a:latin typeface="Arial"/>
                <a:cs typeface="Arial"/>
              </a:rPr>
              <a:t>Gottzein</a:t>
            </a:r>
            <a:r>
              <a:rPr lang="en-GB" dirty="0">
                <a:latin typeface="Arial"/>
                <a:cs typeface="Arial"/>
              </a:rPr>
              <a:t> </a:t>
            </a:r>
            <a:endParaRPr lang="sv-SE" dirty="0">
              <a:latin typeface="Arial"/>
              <a:cs typeface="Arial"/>
            </a:endParaRPr>
          </a:p>
        </p:txBody>
      </p:sp>
      <p:sp>
        <p:nvSpPr>
          <p:cNvPr id="8" name="TextBox 7"/>
          <p:cNvSpPr txBox="1"/>
          <p:nvPr/>
        </p:nvSpPr>
        <p:spPr>
          <a:xfrm>
            <a:off x="853631" y="2348530"/>
            <a:ext cx="2831556" cy="1631216"/>
          </a:xfrm>
          <a:prstGeom prst="rect">
            <a:avLst/>
          </a:prstGeom>
          <a:noFill/>
        </p:spPr>
        <p:txBody>
          <a:bodyPr wrap="square" rtlCol="0">
            <a:spAutoFit/>
          </a:bodyPr>
          <a:lstStyle/>
          <a:p>
            <a:r>
              <a:rPr lang="en-GB" sz="2000" dirty="0">
                <a:latin typeface="Times New Roman"/>
                <a:cs typeface="Times New Roman"/>
              </a:rPr>
              <a:t>I was fascinated by the opportunities and determined to use them to the greatest possible extent.</a:t>
            </a:r>
            <a:r>
              <a:rPr lang="en-US" sz="2000" dirty="0">
                <a:latin typeface="Times New Roman"/>
                <a:cs typeface="Times New Roman"/>
              </a:rPr>
              <a:t> </a:t>
            </a:r>
            <a:endParaRPr lang="sv-SE" sz="2000" dirty="0">
              <a:latin typeface="Times New Roman"/>
              <a:cs typeface="Times New Roman"/>
            </a:endParaRPr>
          </a:p>
        </p:txBody>
      </p:sp>
      <p:pic>
        <p:nvPicPr>
          <p:cNvPr id="15" name="Picture 14" descr="Eveline G illustration.psd"/>
          <p:cNvPicPr>
            <a:picLocks noChangeAspect="1"/>
          </p:cNvPicPr>
          <p:nvPr/>
        </p:nvPicPr>
        <p:blipFill>
          <a:blip r:embed="rId4">
            <a:alphaModFix amt="80000"/>
          </a:blip>
          <a:stretch>
            <a:fillRect/>
          </a:stretch>
        </p:blipFill>
        <p:spPr>
          <a:xfrm>
            <a:off x="4030266" y="-19844"/>
            <a:ext cx="5179500" cy="51795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364731"/>
            <a:ext cx="8229600" cy="857250"/>
          </a:xfrm>
        </p:spPr>
        <p:txBody>
          <a:bodyPr>
            <a:noAutofit/>
          </a:bodyPr>
          <a:lstStyle/>
          <a:p>
            <a:r>
              <a:rPr lang="en-GB" sz="2400" b="1" dirty="0">
                <a:solidFill>
                  <a:srgbClr val="7F94A7"/>
                </a:solidFill>
                <a:latin typeface="Arial"/>
                <a:cs typeface="Arial"/>
              </a:rPr>
              <a:t>German engineer and expert in </a:t>
            </a:r>
            <a:r>
              <a:rPr lang="sv-SE" sz="2400" b="1" dirty="0" err="1">
                <a:solidFill>
                  <a:srgbClr val="7F94A7"/>
                </a:solidFill>
                <a:latin typeface="Arial"/>
                <a:cs typeface="Arial"/>
              </a:rPr>
              <a:t>control</a:t>
            </a:r>
            <a:r>
              <a:rPr lang="sv-SE" sz="2400" b="1" dirty="0">
                <a:solidFill>
                  <a:srgbClr val="7F94A7"/>
                </a:solidFill>
                <a:latin typeface="Arial"/>
                <a:cs typeface="Arial"/>
              </a:rPr>
              <a:t> systems </a:t>
            </a:r>
            <a:br>
              <a:rPr lang="sv-SE" sz="2400" b="1" dirty="0">
                <a:solidFill>
                  <a:srgbClr val="7F94A7"/>
                </a:solidFill>
                <a:latin typeface="Arial"/>
                <a:cs typeface="Arial"/>
              </a:rPr>
            </a:br>
            <a:r>
              <a:rPr lang="sv-SE" sz="2400" b="1" dirty="0">
                <a:solidFill>
                  <a:srgbClr val="7F94A7"/>
                </a:solidFill>
                <a:latin typeface="Arial"/>
                <a:cs typeface="Arial"/>
              </a:rPr>
              <a:t>for </a:t>
            </a:r>
            <a:r>
              <a:rPr lang="sv-SE" sz="2400" b="1" dirty="0" err="1">
                <a:solidFill>
                  <a:srgbClr val="7F94A7"/>
                </a:solidFill>
                <a:latin typeface="Arial"/>
                <a:cs typeface="Arial"/>
              </a:rPr>
              <a:t>satellites</a:t>
            </a:r>
            <a:r>
              <a:rPr lang="sv-SE" sz="2400" b="1" dirty="0">
                <a:solidFill>
                  <a:srgbClr val="7F94A7"/>
                </a:solidFill>
                <a:latin typeface="Arial"/>
                <a:cs typeface="Arial"/>
              </a:rPr>
              <a:t> and </a:t>
            </a:r>
            <a:r>
              <a:rPr lang="sv-SE" sz="2400" b="1" dirty="0" err="1">
                <a:solidFill>
                  <a:srgbClr val="7F94A7"/>
                </a:solidFill>
                <a:latin typeface="Arial"/>
                <a:cs typeface="Arial"/>
              </a:rPr>
              <a:t>high-speed</a:t>
            </a:r>
            <a:r>
              <a:rPr lang="sv-SE" sz="2400" b="1" dirty="0">
                <a:solidFill>
                  <a:srgbClr val="7F94A7"/>
                </a:solidFill>
                <a:latin typeface="Arial"/>
                <a:cs typeface="Arial"/>
              </a:rPr>
              <a:t> </a:t>
            </a:r>
            <a:r>
              <a:rPr lang="sv-SE" sz="2400" b="1" dirty="0" err="1">
                <a:solidFill>
                  <a:srgbClr val="7F94A7"/>
                </a:solidFill>
                <a:latin typeface="Arial"/>
                <a:cs typeface="Arial"/>
              </a:rPr>
              <a:t>trains</a:t>
            </a:r>
            <a:endParaRPr lang="sv-SE" sz="2400" b="1" dirty="0">
              <a:solidFill>
                <a:srgbClr val="7F94A7"/>
              </a:solidFill>
              <a:latin typeface="Arial"/>
              <a:cs typeface="Arial"/>
            </a:endParaRPr>
          </a:p>
        </p:txBody>
      </p:sp>
      <p:pic>
        <p:nvPicPr>
          <p:cNvPr id="6" name="Picture 5" descr="tåg.jpg"/>
          <p:cNvPicPr>
            <a:picLocks noChangeAspect="1"/>
          </p:cNvPicPr>
          <p:nvPr/>
        </p:nvPicPr>
        <p:blipFill rotWithShape="1">
          <a:blip r:embed="rId2">
            <a:alphaModFix amt="80000"/>
          </a:blip>
          <a:srcRect r="2327" b="11206"/>
          <a:stretch/>
        </p:blipFill>
        <p:spPr>
          <a:xfrm>
            <a:off x="4852721" y="2302005"/>
            <a:ext cx="4291280" cy="2841495"/>
          </a:xfrm>
          <a:prstGeom prst="rect">
            <a:avLst/>
          </a:prstGeom>
        </p:spPr>
      </p:pic>
      <p:sp>
        <p:nvSpPr>
          <p:cNvPr id="3" name="Content Placeholder 2"/>
          <p:cNvSpPr>
            <a:spLocks noGrp="1"/>
          </p:cNvSpPr>
          <p:nvPr>
            <p:ph sz="half" idx="2"/>
          </p:nvPr>
        </p:nvSpPr>
        <p:spPr>
          <a:xfrm>
            <a:off x="677595" y="1390655"/>
            <a:ext cx="7886536" cy="1357838"/>
          </a:xfrm>
        </p:spPr>
        <p:txBody>
          <a:bodyPr wrap="square">
            <a:normAutofit fontScale="25000" lnSpcReduction="20000"/>
          </a:bodyPr>
          <a:lstStyle/>
          <a:p>
            <a:r>
              <a:rPr lang="en-GB" sz="7200" b="1" dirty="0">
                <a:latin typeface="Arial"/>
                <a:cs typeface="Arial"/>
              </a:rPr>
              <a:t>Best known for:</a:t>
            </a:r>
            <a:r>
              <a:rPr lang="en-GB" sz="7200" dirty="0">
                <a:latin typeface="Arial"/>
                <a:cs typeface="Arial"/>
              </a:rPr>
              <a:t> </a:t>
            </a:r>
          </a:p>
          <a:p>
            <a:pPr>
              <a:lnSpc>
                <a:spcPts val="1900"/>
              </a:lnSpc>
              <a:buNone/>
            </a:pPr>
            <a:r>
              <a:rPr lang="en-GB" sz="5231" dirty="0">
                <a:latin typeface="Arial"/>
                <a:cs typeface="Arial"/>
              </a:rPr>
              <a:t>	</a:t>
            </a:r>
            <a:r>
              <a:rPr lang="en-GB" sz="6400" dirty="0">
                <a:latin typeface="Arial"/>
                <a:cs typeface="Arial"/>
              </a:rPr>
              <a:t>The development of control systems for the guidance of high-speed magnetic levitation trains and for developing the Attitude and Orbit Control System (AOCS) of satellites.</a:t>
            </a:r>
            <a:endParaRPr lang="en-US" sz="6400" dirty="0">
              <a:latin typeface="Arial"/>
              <a:cs typeface="Arial"/>
            </a:endParaRPr>
          </a:p>
          <a:p>
            <a:pPr>
              <a:buNone/>
            </a:pPr>
            <a:endParaRPr lang="en-US" sz="5231" dirty="0">
              <a:latin typeface="Arial"/>
              <a:cs typeface="Arial"/>
            </a:endParaRPr>
          </a:p>
          <a:p>
            <a:pPr>
              <a:buNone/>
            </a:pPr>
            <a:endParaRPr lang="en-US" sz="5231" b="1" dirty="0">
              <a:latin typeface="Arial"/>
              <a:cs typeface="Arial"/>
            </a:endParaRPr>
          </a:p>
          <a:p>
            <a:pPr>
              <a:buNone/>
            </a:pPr>
            <a:endParaRPr lang="en-GB" sz="6000" dirty="0">
              <a:latin typeface="Arial"/>
              <a:cs typeface="Arial"/>
            </a:endParaRPr>
          </a:p>
          <a:p>
            <a:pPr>
              <a:buNone/>
            </a:pPr>
            <a:endParaRPr lang="en-US" sz="6000" dirty="0">
              <a:latin typeface="Arial"/>
              <a:cs typeface="Arial"/>
            </a:endParaRPr>
          </a:p>
          <a:p>
            <a:pPr>
              <a:buNone/>
            </a:pPr>
            <a:r>
              <a:rPr lang="en-US" sz="6000" dirty="0">
                <a:latin typeface="Arial"/>
                <a:cs typeface="Arial"/>
              </a:rPr>
              <a:t>	</a:t>
            </a:r>
          </a:p>
          <a:p>
            <a:pPr>
              <a:buNone/>
            </a:pPr>
            <a:endParaRPr lang="en-US" sz="5231" dirty="0">
              <a:latin typeface="Arial"/>
              <a:cs typeface="Arial"/>
            </a:endParaRPr>
          </a:p>
          <a:p>
            <a:pPr>
              <a:buNone/>
            </a:pPr>
            <a:endParaRPr lang="en-US" sz="5231" dirty="0">
              <a:latin typeface="Arial"/>
              <a:cs typeface="Arial"/>
            </a:endParaRPr>
          </a:p>
          <a:p>
            <a:endParaRPr lang="en-GB" sz="5231" b="1" dirty="0">
              <a:latin typeface="Arial"/>
              <a:cs typeface="Arial"/>
            </a:endParaRPr>
          </a:p>
          <a:p>
            <a:pPr>
              <a:buNone/>
            </a:pPr>
            <a:endParaRPr lang="en-GB" sz="4000" b="1" dirty="0">
              <a:latin typeface="Arial"/>
              <a:cs typeface="Arial"/>
            </a:endParaRPr>
          </a:p>
          <a:p>
            <a:endParaRPr lang="en-US" dirty="0"/>
          </a:p>
          <a:p>
            <a:endParaRPr lang="sv-SE" dirty="0"/>
          </a:p>
        </p:txBody>
      </p:sp>
      <p:sp>
        <p:nvSpPr>
          <p:cNvPr id="13" name="Content Placeholder 2"/>
          <p:cNvSpPr>
            <a:spLocks noGrp="1"/>
          </p:cNvSpPr>
          <p:nvPr>
            <p:ph sz="half" idx="2"/>
          </p:nvPr>
        </p:nvSpPr>
        <p:spPr>
          <a:xfrm>
            <a:off x="681165" y="2594787"/>
            <a:ext cx="4755875" cy="1357838"/>
          </a:xfrm>
        </p:spPr>
        <p:txBody>
          <a:bodyPr wrap="square">
            <a:normAutofit fontScale="25000" lnSpcReduction="20000"/>
          </a:bodyPr>
          <a:lstStyle/>
          <a:p>
            <a:r>
              <a:rPr lang="en-GB" sz="7200" b="1" dirty="0">
                <a:latin typeface="Arial"/>
                <a:cs typeface="Arial"/>
              </a:rPr>
              <a:t>Appointments:</a:t>
            </a:r>
            <a:r>
              <a:rPr lang="en-GB" sz="7200" dirty="0">
                <a:latin typeface="Arial"/>
                <a:cs typeface="Arial"/>
              </a:rPr>
              <a:t> </a:t>
            </a:r>
          </a:p>
          <a:p>
            <a:pPr>
              <a:lnSpc>
                <a:spcPts val="1900"/>
              </a:lnSpc>
              <a:buNone/>
            </a:pPr>
            <a:r>
              <a:rPr lang="en-GB" sz="5231" dirty="0">
                <a:latin typeface="Arial"/>
                <a:cs typeface="Arial"/>
              </a:rPr>
              <a:t>	</a:t>
            </a:r>
            <a:r>
              <a:rPr lang="en-US" sz="6400" dirty="0" err="1">
                <a:latin typeface="Arial"/>
                <a:cs typeface="Arial"/>
              </a:rPr>
              <a:t>Eveline</a:t>
            </a:r>
            <a:r>
              <a:rPr lang="en-US" sz="6400" dirty="0">
                <a:latin typeface="Arial"/>
                <a:cs typeface="Arial"/>
              </a:rPr>
              <a:t> </a:t>
            </a:r>
            <a:r>
              <a:rPr lang="en-US" sz="6400" dirty="0" err="1">
                <a:latin typeface="Arial"/>
                <a:cs typeface="Arial"/>
              </a:rPr>
              <a:t>Gottzein</a:t>
            </a:r>
            <a:r>
              <a:rPr lang="en-US" sz="6400" dirty="0">
                <a:latin typeface="Arial"/>
                <a:cs typeface="Arial"/>
              </a:rPr>
              <a:t> was with </a:t>
            </a:r>
            <a:r>
              <a:rPr lang="en-US" sz="6400" dirty="0" err="1">
                <a:latin typeface="Arial"/>
                <a:cs typeface="Arial"/>
              </a:rPr>
              <a:t>Bölkow</a:t>
            </a:r>
            <a:r>
              <a:rPr lang="en-US" sz="6400" dirty="0">
                <a:latin typeface="Arial"/>
                <a:cs typeface="Arial"/>
              </a:rPr>
              <a:t> </a:t>
            </a:r>
            <a:r>
              <a:rPr lang="en-US" sz="6400" dirty="0" err="1">
                <a:latin typeface="Arial"/>
                <a:cs typeface="Arial"/>
              </a:rPr>
              <a:t>Entwicklungen</a:t>
            </a:r>
            <a:r>
              <a:rPr lang="en-US" sz="6400" dirty="0">
                <a:latin typeface="Arial"/>
                <a:cs typeface="Arial"/>
              </a:rPr>
              <a:t> KG (later MBB) for almost 50 years. She was also an honorary professor of aerospace engineering at the University of Stuttgart, where she taught a course on control problems in space travel. In addition, she has acted as an advisor for the Airbus group</a:t>
            </a:r>
            <a:r>
              <a:rPr lang="en-GB" sz="6400" dirty="0">
                <a:latin typeface="Arial"/>
                <a:cs typeface="Arial"/>
              </a:rPr>
              <a:t>.</a:t>
            </a:r>
            <a:endParaRPr lang="en-US" sz="6400" dirty="0">
              <a:latin typeface="Arial"/>
              <a:cs typeface="Arial"/>
            </a:endParaRPr>
          </a:p>
          <a:p>
            <a:pPr>
              <a:buNone/>
            </a:pPr>
            <a:endParaRPr lang="en-US" sz="5231" dirty="0">
              <a:latin typeface="Arial"/>
              <a:cs typeface="Arial"/>
            </a:endParaRPr>
          </a:p>
          <a:p>
            <a:pPr>
              <a:buNone/>
            </a:pPr>
            <a:endParaRPr lang="en-US" sz="5231" b="1" dirty="0">
              <a:latin typeface="Arial"/>
              <a:cs typeface="Arial"/>
            </a:endParaRPr>
          </a:p>
          <a:p>
            <a:pPr>
              <a:buNone/>
            </a:pPr>
            <a:endParaRPr lang="en-GB" sz="6000" dirty="0">
              <a:latin typeface="Arial"/>
              <a:cs typeface="Arial"/>
            </a:endParaRPr>
          </a:p>
          <a:p>
            <a:pPr>
              <a:buNone/>
            </a:pPr>
            <a:endParaRPr lang="en-US" sz="6000" dirty="0">
              <a:latin typeface="Arial"/>
              <a:cs typeface="Arial"/>
            </a:endParaRPr>
          </a:p>
          <a:p>
            <a:pPr>
              <a:buNone/>
            </a:pPr>
            <a:r>
              <a:rPr lang="en-US" sz="6000" dirty="0">
                <a:latin typeface="Arial"/>
                <a:cs typeface="Arial"/>
              </a:rPr>
              <a:t>	</a:t>
            </a:r>
          </a:p>
          <a:p>
            <a:pPr>
              <a:buNone/>
            </a:pPr>
            <a:endParaRPr lang="en-US" sz="5231" dirty="0">
              <a:latin typeface="Arial"/>
              <a:cs typeface="Arial"/>
            </a:endParaRPr>
          </a:p>
          <a:p>
            <a:pPr>
              <a:buNone/>
            </a:pPr>
            <a:endParaRPr lang="en-US" sz="5231" dirty="0">
              <a:latin typeface="Arial"/>
              <a:cs typeface="Arial"/>
            </a:endParaRPr>
          </a:p>
          <a:p>
            <a:endParaRPr lang="en-GB" sz="5231" b="1" dirty="0">
              <a:latin typeface="Arial"/>
              <a:cs typeface="Arial"/>
            </a:endParaRPr>
          </a:p>
          <a:p>
            <a:pPr>
              <a:buNone/>
            </a:pPr>
            <a:endParaRPr lang="en-GB" sz="4000" b="1" dirty="0">
              <a:latin typeface="Arial"/>
              <a:cs typeface="Arial"/>
            </a:endParaRPr>
          </a:p>
          <a:p>
            <a:endParaRPr lang="en-US" dirty="0"/>
          </a:p>
          <a:p>
            <a:endParaRPr lang="sv-SE"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atellit.jpg"/>
          <p:cNvPicPr>
            <a:picLocks noChangeAspect="1"/>
          </p:cNvPicPr>
          <p:nvPr/>
        </p:nvPicPr>
        <p:blipFill rotWithShape="1">
          <a:blip r:embed="rId3">
            <a:alphaModFix amt="80000"/>
          </a:blip>
          <a:srcRect l="8687"/>
          <a:stretch/>
        </p:blipFill>
        <p:spPr>
          <a:xfrm>
            <a:off x="-1" y="33471"/>
            <a:ext cx="4024059" cy="2082800"/>
          </a:xfrm>
          <a:prstGeom prst="rect">
            <a:avLst/>
          </a:prstGeom>
        </p:spPr>
      </p:pic>
      <p:pic>
        <p:nvPicPr>
          <p:cNvPr id="16" name="Picture 15" descr="cirkel.jpg"/>
          <p:cNvPicPr>
            <a:picLocks noChangeAspect="1"/>
          </p:cNvPicPr>
          <p:nvPr/>
        </p:nvPicPr>
        <p:blipFill>
          <a:blip r:embed="rId4">
            <a:alphaModFix amt="80000"/>
          </a:blip>
          <a:stretch>
            <a:fillRect/>
          </a:stretch>
        </p:blipFill>
        <p:spPr>
          <a:xfrm rot="10800000">
            <a:off x="6657721" y="2868605"/>
            <a:ext cx="2506279" cy="2344895"/>
          </a:xfrm>
          <a:prstGeom prst="rect">
            <a:avLst/>
          </a:prstGeom>
        </p:spPr>
      </p:pic>
      <p:sp>
        <p:nvSpPr>
          <p:cNvPr id="13" name="Content Placeholder 2"/>
          <p:cNvSpPr txBox="1">
            <a:spLocks/>
          </p:cNvSpPr>
          <p:nvPr/>
        </p:nvSpPr>
        <p:spPr>
          <a:xfrm>
            <a:off x="1418361" y="914399"/>
            <a:ext cx="6389546" cy="3982720"/>
          </a:xfrm>
          <a:prstGeom prst="rect">
            <a:avLst/>
          </a:prstGeom>
        </p:spPr>
        <p:txBody>
          <a:bodyPr vert="horz" lIns="91440" tIns="45720" rIns="91440" bIns="45720" rtlCol="0">
            <a:normAutofit fontScale="325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5538" b="1" i="0" u="none" strike="noStrike" kern="1200" cap="none" spc="0" normalizeH="0" baseline="0" noProof="0" dirty="0" err="1">
                <a:ln>
                  <a:noFill/>
                </a:ln>
                <a:solidFill>
                  <a:schemeClr val="tx1"/>
                </a:solidFill>
                <a:effectLst/>
                <a:uLnTx/>
                <a:uFillTx/>
                <a:latin typeface="Arial"/>
                <a:ea typeface="+mn-ea"/>
                <a:cs typeface="Arial"/>
              </a:rPr>
              <a:t>Honors</a:t>
            </a:r>
            <a:r>
              <a:rPr kumimoji="0" lang="en-GB" sz="5538" b="1" i="0" u="none" strike="noStrike" kern="1200" cap="none" spc="0" normalizeH="0" baseline="0" noProof="0" dirty="0">
                <a:ln>
                  <a:noFill/>
                </a:ln>
                <a:solidFill>
                  <a:schemeClr val="tx1"/>
                </a:solidFill>
                <a:effectLst/>
                <a:uLnTx/>
                <a:uFillTx/>
                <a:latin typeface="Arial"/>
                <a:ea typeface="+mn-ea"/>
                <a:cs typeface="Arial"/>
              </a:rPr>
              <a:t> and awards:</a:t>
            </a:r>
            <a:r>
              <a:rPr kumimoji="0" lang="en-GB" sz="5538" b="0" i="0" u="none" strike="noStrike" kern="1200" cap="none" spc="0" normalizeH="0" baseline="0" noProof="0" dirty="0">
                <a:ln>
                  <a:noFill/>
                </a:ln>
                <a:solidFill>
                  <a:schemeClr val="tx1"/>
                </a:solidFill>
                <a:effectLst/>
                <a:uLnTx/>
                <a:uFillTx/>
                <a:latin typeface="Arial"/>
                <a:ea typeface="+mn-ea"/>
                <a:cs typeface="Arial"/>
              </a:rPr>
              <a:t> </a:t>
            </a:r>
          </a:p>
          <a:p>
            <a:pPr marL="342900" marR="0" lvl="0" indent="-342900" algn="l" defTabSz="457200" rtl="0" eaLnBrk="1" fontAlgn="auto" latinLnBrk="0" hangingPunct="1">
              <a:lnSpc>
                <a:spcPts val="1900"/>
              </a:lnSpc>
              <a:spcBef>
                <a:spcPct val="20000"/>
              </a:spcBef>
              <a:spcAft>
                <a:spcPts val="0"/>
              </a:spcAft>
              <a:buClrTx/>
              <a:buSzTx/>
              <a:buFont typeface="Arial"/>
              <a:buNone/>
              <a:tabLst/>
              <a:defRPr/>
            </a:pPr>
            <a:r>
              <a:rPr kumimoji="0" lang="en-GB" sz="6000" b="0" i="0" u="none" strike="noStrike" kern="1200" cap="none" spc="0" normalizeH="0" baseline="0" noProof="0" dirty="0">
                <a:ln>
                  <a:noFill/>
                </a:ln>
                <a:solidFill>
                  <a:schemeClr val="tx1"/>
                </a:solidFill>
                <a:effectLst/>
                <a:uLnTx/>
                <a:uFillTx/>
                <a:latin typeface="Arial"/>
                <a:ea typeface="+mn-ea"/>
                <a:cs typeface="Arial"/>
              </a:rPr>
              <a:t>	</a:t>
            </a:r>
            <a:r>
              <a:rPr kumimoji="0" lang="en-GB" sz="4923" b="0" i="0" u="none" strike="noStrike" kern="1200" cap="none" spc="0" normalizeH="0" baseline="0" noProof="0" dirty="0" err="1">
                <a:ln>
                  <a:noFill/>
                </a:ln>
                <a:solidFill>
                  <a:schemeClr val="tx1"/>
                </a:solidFill>
                <a:effectLst/>
                <a:uLnTx/>
                <a:uFillTx/>
                <a:latin typeface="Arial"/>
                <a:ea typeface="+mn-ea"/>
                <a:cs typeface="Arial"/>
              </a:rPr>
              <a:t>Eveline</a:t>
            </a:r>
            <a:r>
              <a:rPr kumimoji="0" lang="en-GB" sz="4923" b="0" i="0" u="none" strike="noStrike" kern="1200" cap="none" spc="0" normalizeH="0" baseline="0" noProof="0" dirty="0">
                <a:ln>
                  <a:noFill/>
                </a:ln>
                <a:solidFill>
                  <a:schemeClr val="tx1"/>
                </a:solidFill>
                <a:effectLst/>
                <a:uLnTx/>
                <a:uFillTx/>
                <a:latin typeface="Arial"/>
                <a:ea typeface="+mn-ea"/>
                <a:cs typeface="Arial"/>
              </a:rPr>
              <a:t> </a:t>
            </a:r>
            <a:r>
              <a:rPr kumimoji="0" lang="en-GB" sz="4923" b="0" i="0" u="none" strike="noStrike" kern="1200" cap="none" spc="0" normalizeH="0" baseline="0" noProof="0" dirty="0" err="1">
                <a:ln>
                  <a:noFill/>
                </a:ln>
                <a:solidFill>
                  <a:schemeClr val="tx1"/>
                </a:solidFill>
                <a:effectLst/>
                <a:uLnTx/>
                <a:uFillTx/>
                <a:latin typeface="Arial"/>
                <a:ea typeface="+mn-ea"/>
                <a:cs typeface="Arial"/>
              </a:rPr>
              <a:t>Gottzein</a:t>
            </a:r>
            <a:r>
              <a:rPr kumimoji="0" lang="en-GB" sz="4923" b="0" i="0" u="none" strike="noStrike" kern="1200" cap="none" spc="0" normalizeH="0" baseline="0" noProof="0" dirty="0">
                <a:ln>
                  <a:noFill/>
                </a:ln>
                <a:solidFill>
                  <a:schemeClr val="tx1"/>
                </a:solidFill>
                <a:effectLst/>
                <a:uLnTx/>
                <a:uFillTx/>
                <a:latin typeface="Arial"/>
                <a:ea typeface="+mn-ea"/>
                <a:cs typeface="Arial"/>
              </a:rPr>
              <a:t> </a:t>
            </a:r>
            <a:r>
              <a:rPr kumimoji="0" lang="en-GB" sz="4923" b="0" i="0" u="none" strike="noStrike" kern="1200" cap="none" spc="0" normalizeH="0" noProof="0" dirty="0">
                <a:ln>
                  <a:noFill/>
                </a:ln>
                <a:solidFill>
                  <a:schemeClr val="tx1"/>
                </a:solidFill>
                <a:effectLst/>
                <a:uLnTx/>
                <a:uFillTx/>
                <a:latin typeface="Arial"/>
                <a:ea typeface="+mn-ea"/>
                <a:cs typeface="Arial"/>
              </a:rPr>
              <a:t>is</a:t>
            </a:r>
            <a:r>
              <a:rPr lang="en-GB" sz="4923" dirty="0">
                <a:latin typeface="Arial"/>
                <a:cs typeface="Arial"/>
              </a:rPr>
              <a:t> </a:t>
            </a:r>
            <a:r>
              <a:rPr lang="en-GB" sz="4923" dirty="0" err="1">
                <a:latin typeface="Arial"/>
                <a:cs typeface="Arial"/>
              </a:rPr>
              <a:t>t</a:t>
            </a:r>
            <a:r>
              <a:rPr kumimoji="0" lang="en-GB" sz="4923" b="0" i="0" u="none" strike="noStrike" kern="1200" cap="none" spc="0" normalizeH="0" baseline="0" noProof="0" dirty="0">
                <a:ln>
                  <a:noFill/>
                </a:ln>
                <a:solidFill>
                  <a:schemeClr val="tx1"/>
                </a:solidFill>
                <a:effectLst/>
                <a:uLnTx/>
                <a:uFillTx/>
                <a:latin typeface="Arial"/>
                <a:ea typeface="+mn-ea"/>
                <a:cs typeface="Arial"/>
              </a:rPr>
              <a:t>he first</a:t>
            </a:r>
            <a:r>
              <a:rPr lang="en-GB" sz="4923" dirty="0">
                <a:latin typeface="Arial"/>
                <a:cs typeface="Arial"/>
              </a:rPr>
              <a:t>, and so far only, woman to have received the Werner von Siemens ring - one of the highest awards for technical sciences in Germany</a:t>
            </a:r>
            <a:r>
              <a:rPr kumimoji="0" lang="en-GB" sz="4923" b="0" i="0" u="none" strike="noStrike" kern="1200" cap="none" spc="0" normalizeH="0" baseline="0" noProof="0" dirty="0">
                <a:ln>
                  <a:noFill/>
                </a:ln>
                <a:solidFill>
                  <a:schemeClr val="tx1"/>
                </a:solidFill>
                <a:effectLst/>
                <a:uLnTx/>
                <a:uFillTx/>
                <a:latin typeface="Arial"/>
                <a:ea typeface="+mn-ea"/>
                <a:cs typeface="Arial"/>
              </a:rPr>
              <a:t>.</a:t>
            </a:r>
            <a:endParaRPr kumimoji="0" lang="en-US" sz="4923" b="0" i="0" u="none" strike="noStrike" kern="1200" cap="none" spc="0" normalizeH="0" baseline="0" noProof="0" dirty="0">
              <a:ln>
                <a:noFill/>
              </a:ln>
              <a:solidFill>
                <a:schemeClr val="tx1"/>
              </a:solidFill>
              <a:effectLst/>
              <a:uLnTx/>
              <a:uFillTx/>
              <a:latin typeface="Arial"/>
              <a:ea typeface="+mn-ea"/>
              <a:cs typeface="Arial"/>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5231" b="0" i="0" u="none" strike="noStrike" kern="1200" cap="none" spc="0" normalizeH="0" baseline="0" noProof="0" dirty="0">
              <a:ln>
                <a:noFill/>
              </a:ln>
              <a:solidFill>
                <a:schemeClr val="tx1"/>
              </a:solidFill>
              <a:effectLst/>
              <a:uLnTx/>
              <a:uFillTx/>
              <a:latin typeface="Arial"/>
              <a:ea typeface="+mn-ea"/>
              <a:cs typeface="Arial"/>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5538" b="1" i="0" u="none" strike="noStrike" kern="1200" cap="none" spc="0" normalizeH="0" baseline="0" noProof="0" dirty="0">
                <a:ln>
                  <a:noFill/>
                </a:ln>
                <a:solidFill>
                  <a:schemeClr val="tx1"/>
                </a:solidFill>
                <a:effectLst/>
                <a:uLnTx/>
                <a:uFillTx/>
                <a:latin typeface="Arial"/>
                <a:ea typeface="+mn-ea"/>
                <a:cs typeface="Arial"/>
              </a:rPr>
              <a:t>Education:</a:t>
            </a:r>
            <a:r>
              <a:rPr kumimoji="0" lang="en-GB" sz="5538" b="0" i="0" u="none" strike="noStrike" kern="1200" cap="none" spc="0" normalizeH="0" baseline="0" noProof="0" dirty="0">
                <a:ln>
                  <a:noFill/>
                </a:ln>
                <a:solidFill>
                  <a:schemeClr val="tx1"/>
                </a:solidFill>
                <a:effectLst/>
                <a:uLnTx/>
                <a:uFillTx/>
                <a:latin typeface="Arial"/>
                <a:ea typeface="+mn-ea"/>
                <a:cs typeface="Arial"/>
              </a:rPr>
              <a:t> </a:t>
            </a:r>
          </a:p>
          <a:p>
            <a:pPr marL="342900" marR="0" lvl="0" indent="-342900" algn="l" defTabSz="457200" rtl="0" eaLnBrk="1" fontAlgn="auto" latinLnBrk="0" hangingPunct="1">
              <a:lnSpc>
                <a:spcPts val="1900"/>
              </a:lnSpc>
              <a:spcBef>
                <a:spcPct val="20000"/>
              </a:spcBef>
              <a:spcAft>
                <a:spcPts val="0"/>
              </a:spcAft>
              <a:buClrTx/>
              <a:buSzTx/>
              <a:buFont typeface="Arial"/>
              <a:buNone/>
              <a:tabLst/>
              <a:defRPr/>
            </a:pPr>
            <a:r>
              <a:rPr kumimoji="0" lang="en-GB" sz="5231" b="0" i="0" u="none" strike="noStrike" kern="1200" cap="none" spc="0" normalizeH="0" baseline="0" noProof="0" dirty="0">
                <a:ln>
                  <a:noFill/>
                </a:ln>
                <a:solidFill>
                  <a:schemeClr val="tx1"/>
                </a:solidFill>
                <a:effectLst/>
                <a:uLnTx/>
                <a:uFillTx/>
                <a:latin typeface="Arial"/>
                <a:ea typeface="+mn-ea"/>
                <a:cs typeface="Arial"/>
              </a:rPr>
              <a:t>	</a:t>
            </a:r>
            <a:r>
              <a:rPr kumimoji="0" lang="en-GB" sz="4923" b="0" i="0" u="none" strike="noStrike" kern="1200" cap="none" spc="0" normalizeH="0" baseline="0" noProof="0" dirty="0">
                <a:ln>
                  <a:noFill/>
                </a:ln>
                <a:solidFill>
                  <a:schemeClr val="tx1"/>
                </a:solidFill>
                <a:effectLst/>
                <a:uLnTx/>
                <a:uFillTx/>
                <a:latin typeface="Arial"/>
                <a:ea typeface="+mn-ea"/>
                <a:cs typeface="Arial"/>
              </a:rPr>
              <a:t>Electrical engineering, mathematics, and physics</a:t>
            </a:r>
            <a:r>
              <a:rPr kumimoji="0" lang="en-GB" sz="4923" b="0" i="0" u="none" strike="noStrike" kern="1200" cap="none" spc="0" normalizeH="0" noProof="0" dirty="0">
                <a:ln>
                  <a:noFill/>
                </a:ln>
                <a:solidFill>
                  <a:schemeClr val="tx1"/>
                </a:solidFill>
                <a:effectLst/>
                <a:uLnTx/>
                <a:uFillTx/>
                <a:latin typeface="Arial"/>
                <a:ea typeface="+mn-ea"/>
                <a:cs typeface="Arial"/>
              </a:rPr>
              <a:t> at the Technical University of Dresden and the Technical University of Darmstadt.</a:t>
            </a:r>
            <a:endParaRPr kumimoji="0" lang="en-US" sz="4923" b="0" i="0" u="none" strike="noStrike" kern="1200" cap="none" spc="0" normalizeH="0" baseline="0" noProof="0" dirty="0">
              <a:ln>
                <a:noFill/>
              </a:ln>
              <a:solidFill>
                <a:schemeClr val="tx1"/>
              </a:solidFill>
              <a:effectLst/>
              <a:uLnTx/>
              <a:uFillTx/>
              <a:latin typeface="Arial"/>
              <a:ea typeface="+mn-ea"/>
              <a:cs typeface="Arial"/>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5231" b="0" i="0" u="none" strike="noStrike" kern="1200" cap="none" spc="0" normalizeH="0" baseline="0" noProof="0" dirty="0">
              <a:ln>
                <a:noFill/>
              </a:ln>
              <a:solidFill>
                <a:schemeClr val="tx1"/>
              </a:solidFill>
              <a:effectLst/>
              <a:uLnTx/>
              <a:uFillTx/>
              <a:latin typeface="Arial"/>
              <a:ea typeface="+mn-ea"/>
              <a:cs typeface="Arial"/>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5538" b="1" i="0" u="none" strike="noStrike" kern="1200" cap="none" spc="0" normalizeH="0" baseline="0" noProof="0" dirty="0">
                <a:ln>
                  <a:noFill/>
                </a:ln>
                <a:solidFill>
                  <a:schemeClr val="tx1"/>
                </a:solidFill>
                <a:effectLst/>
                <a:uLnTx/>
                <a:uFillTx/>
                <a:latin typeface="Arial"/>
                <a:ea typeface="+mn-ea"/>
                <a:cs typeface="Arial"/>
              </a:rPr>
              <a:t>Influences:</a:t>
            </a:r>
            <a:r>
              <a:rPr kumimoji="0" lang="en-GB" sz="7200" b="0" i="0" u="none" strike="noStrike" kern="1200" cap="none" spc="0" normalizeH="0" baseline="0" noProof="0" dirty="0">
                <a:ln>
                  <a:noFill/>
                </a:ln>
                <a:solidFill>
                  <a:schemeClr val="tx1"/>
                </a:solidFill>
                <a:effectLst/>
                <a:uLnTx/>
                <a:uFillTx/>
                <a:latin typeface="Arial"/>
                <a:ea typeface="+mn-ea"/>
                <a:cs typeface="Arial"/>
              </a:rPr>
              <a:t> </a:t>
            </a:r>
          </a:p>
          <a:p>
            <a:pPr marL="342900" marR="0" lvl="0" indent="-342900" algn="l" defTabSz="457200" rtl="0" eaLnBrk="1" fontAlgn="auto" latinLnBrk="0" hangingPunct="1">
              <a:lnSpc>
                <a:spcPts val="1900"/>
              </a:lnSpc>
              <a:spcBef>
                <a:spcPct val="20000"/>
              </a:spcBef>
              <a:spcAft>
                <a:spcPts val="0"/>
              </a:spcAft>
              <a:buClrTx/>
              <a:buSzTx/>
              <a:buFont typeface="Arial"/>
              <a:buNone/>
              <a:tabLst/>
              <a:defRPr/>
            </a:pPr>
            <a:r>
              <a:rPr kumimoji="0" lang="en-GB" sz="4923" b="0" i="0" u="none" strike="noStrike" kern="1200" cap="none" spc="0" normalizeH="0" baseline="0" noProof="0" dirty="0">
                <a:ln>
                  <a:noFill/>
                </a:ln>
                <a:solidFill>
                  <a:schemeClr val="tx1"/>
                </a:solidFill>
                <a:effectLst/>
                <a:uLnTx/>
                <a:uFillTx/>
                <a:latin typeface="Arial"/>
                <a:ea typeface="+mn-ea"/>
                <a:cs typeface="Arial"/>
              </a:rPr>
              <a:t>	Ludwig </a:t>
            </a:r>
            <a:r>
              <a:rPr kumimoji="0" lang="en-GB" sz="4923" b="0" i="0" u="none" strike="noStrike" kern="1200" cap="none" spc="0" normalizeH="0" baseline="0" noProof="0" dirty="0" err="1">
                <a:ln>
                  <a:noFill/>
                </a:ln>
                <a:solidFill>
                  <a:schemeClr val="tx1"/>
                </a:solidFill>
                <a:effectLst/>
                <a:uLnTx/>
                <a:uFillTx/>
                <a:latin typeface="Arial"/>
                <a:ea typeface="+mn-ea"/>
                <a:cs typeface="Arial"/>
              </a:rPr>
              <a:t>Bölkow</a:t>
            </a:r>
            <a:r>
              <a:rPr lang="en-GB" sz="4923" dirty="0">
                <a:latin typeface="Arial"/>
                <a:cs typeface="Arial"/>
              </a:rPr>
              <a:t>, the director of </a:t>
            </a:r>
            <a:r>
              <a:rPr lang="en-GB" sz="4923" dirty="0" err="1">
                <a:latin typeface="Arial"/>
                <a:cs typeface="Arial"/>
              </a:rPr>
              <a:t>Bölkow</a:t>
            </a:r>
            <a:r>
              <a:rPr lang="en-GB" sz="4923" dirty="0">
                <a:latin typeface="Arial"/>
                <a:cs typeface="Arial"/>
              </a:rPr>
              <a:t> </a:t>
            </a:r>
            <a:r>
              <a:rPr lang="en-GB" sz="4923" dirty="0" err="1">
                <a:latin typeface="Arial"/>
                <a:cs typeface="Arial"/>
              </a:rPr>
              <a:t>Entwicklungen</a:t>
            </a:r>
            <a:r>
              <a:rPr lang="en-GB" sz="4923" dirty="0">
                <a:latin typeface="Arial"/>
                <a:cs typeface="Arial"/>
              </a:rPr>
              <a:t> KG, and the way he allowed his employees free reign, releasing their creative forces</a:t>
            </a:r>
            <a:r>
              <a:rPr kumimoji="0" lang="en-GB" sz="4923" b="0" i="0" u="none" strike="noStrike" kern="1200" cap="none" spc="0" normalizeH="0" baseline="0" noProof="0" dirty="0">
                <a:ln>
                  <a:noFill/>
                </a:ln>
                <a:solidFill>
                  <a:schemeClr val="tx1"/>
                </a:solidFill>
                <a:effectLst/>
                <a:uLnTx/>
                <a:uFillTx/>
                <a:latin typeface="Arial"/>
                <a:ea typeface="+mn-ea"/>
                <a:cs typeface="Arial"/>
              </a:rPr>
              <a:t>. </a:t>
            </a:r>
            <a:endParaRPr kumimoji="0" lang="en-US" sz="4923" b="0" i="0" u="none" strike="noStrike" kern="1200" cap="none" spc="0" normalizeH="0" baseline="0" noProof="0" dirty="0">
              <a:ln>
                <a:noFill/>
              </a:ln>
              <a:solidFill>
                <a:schemeClr val="tx1"/>
              </a:solidFill>
              <a:effectLst/>
              <a:uLnTx/>
              <a:uFillTx/>
              <a:latin typeface="Arial"/>
              <a:ea typeface="+mn-ea"/>
              <a:cs typeface="Arial"/>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5231" b="0" i="0" u="none" strike="noStrike" kern="1200" cap="none" spc="0" normalizeH="0" baseline="0" noProof="0" dirty="0">
              <a:ln>
                <a:noFill/>
              </a:ln>
              <a:solidFill>
                <a:schemeClr val="tx1"/>
              </a:solidFill>
              <a:effectLst/>
              <a:uLnTx/>
              <a:uFillTx/>
              <a:latin typeface="Arial"/>
              <a:ea typeface="+mn-ea"/>
              <a:cs typeface="Arial"/>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GB" sz="5231" b="1" i="0" u="none" strike="noStrike" kern="1200" cap="none" spc="0" normalizeH="0" baseline="0" noProof="0" dirty="0">
              <a:ln>
                <a:noFill/>
              </a:ln>
              <a:solidFill>
                <a:schemeClr val="tx1"/>
              </a:solidFill>
              <a:effectLst/>
              <a:uLnTx/>
              <a:uFillTx/>
              <a:latin typeface="Arial"/>
              <a:ea typeface="+mn-ea"/>
              <a:cs typeface="Arial"/>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GB" sz="4000" b="1" i="0" u="none" strike="noStrike" kern="1200" cap="none" spc="0" normalizeH="0" baseline="0" noProof="0" dirty="0">
              <a:ln>
                <a:noFill/>
              </a:ln>
              <a:solidFill>
                <a:schemeClr val="tx1"/>
              </a:solidFill>
              <a:effectLst/>
              <a:uLnTx/>
              <a:uFillTx/>
              <a:latin typeface="Arial"/>
              <a:ea typeface="+mn-ea"/>
              <a:cs typeface="Arial"/>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sv-SE"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descr="quotation mark.jpg"/>
          <p:cNvPicPr preferRelativeResize="0"/>
          <p:nvPr/>
        </p:nvPicPr>
        <p:blipFill rotWithShape="1">
          <a:blip r:embed="rId3">
            <a:alphaModFix/>
          </a:blip>
          <a:srcRect/>
          <a:stretch/>
        </p:blipFill>
        <p:spPr>
          <a:xfrm>
            <a:off x="5089447" y="2024236"/>
            <a:ext cx="937260" cy="1719072"/>
          </a:xfrm>
          <a:prstGeom prst="rect">
            <a:avLst/>
          </a:prstGeom>
          <a:noFill/>
          <a:ln>
            <a:noFill/>
          </a:ln>
        </p:spPr>
      </p:pic>
      <p:sp>
        <p:nvSpPr>
          <p:cNvPr id="90" name="Google Shape;90;p1"/>
          <p:cNvSpPr txBox="1">
            <a:spLocks noGrp="1"/>
          </p:cNvSpPr>
          <p:nvPr>
            <p:ph type="subTitle" idx="1"/>
          </p:nvPr>
        </p:nvSpPr>
        <p:spPr>
          <a:xfrm>
            <a:off x="4822206" y="1654729"/>
            <a:ext cx="4489193" cy="687026"/>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2000"/>
              <a:buNone/>
            </a:pPr>
            <a:r>
              <a:rPr lang="en-US" sz="2000">
                <a:latin typeface="Arial"/>
                <a:ea typeface="Arial"/>
                <a:cs typeface="Arial"/>
                <a:sym typeface="Arial"/>
              </a:rPr>
              <a:t>(b.1947)</a:t>
            </a:r>
            <a:endParaRPr sz="2000">
              <a:latin typeface="Arial"/>
              <a:ea typeface="Arial"/>
              <a:cs typeface="Arial"/>
              <a:sym typeface="Arial"/>
            </a:endParaRPr>
          </a:p>
        </p:txBody>
      </p:sp>
      <p:sp>
        <p:nvSpPr>
          <p:cNvPr id="91" name="Google Shape;91;p1"/>
          <p:cNvSpPr txBox="1">
            <a:spLocks noGrp="1"/>
          </p:cNvSpPr>
          <p:nvPr>
            <p:ph type="ctrTitle"/>
          </p:nvPr>
        </p:nvSpPr>
        <p:spPr>
          <a:xfrm>
            <a:off x="3257478" y="427302"/>
            <a:ext cx="7772400" cy="1102519"/>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Arial"/>
              <a:buNone/>
            </a:pPr>
            <a:r>
              <a:rPr lang="en-US">
                <a:latin typeface="Arial"/>
                <a:ea typeface="Arial"/>
                <a:cs typeface="Arial"/>
                <a:sym typeface="Arial"/>
              </a:rPr>
              <a:t>Bozenna </a:t>
            </a:r>
            <a:br>
              <a:rPr lang="en-US">
                <a:latin typeface="Arial"/>
                <a:ea typeface="Arial"/>
                <a:cs typeface="Arial"/>
                <a:sym typeface="Arial"/>
              </a:rPr>
            </a:br>
            <a:r>
              <a:rPr lang="en-US">
                <a:latin typeface="Arial"/>
                <a:ea typeface="Arial"/>
                <a:cs typeface="Arial"/>
                <a:sym typeface="Arial"/>
              </a:rPr>
              <a:t>Pasic-Duncan </a:t>
            </a:r>
            <a:endParaRPr>
              <a:latin typeface="Arial"/>
              <a:ea typeface="Arial"/>
              <a:cs typeface="Arial"/>
              <a:sym typeface="Arial"/>
            </a:endParaRPr>
          </a:p>
        </p:txBody>
      </p:sp>
      <p:sp>
        <p:nvSpPr>
          <p:cNvPr id="92" name="Google Shape;92;p1"/>
          <p:cNvSpPr txBox="1"/>
          <p:nvPr/>
        </p:nvSpPr>
        <p:spPr>
          <a:xfrm>
            <a:off x="5864240" y="2388218"/>
            <a:ext cx="3134655"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0" i="0" u="none" strike="noStrike" cap="none">
                <a:solidFill>
                  <a:schemeClr val="dk1"/>
                </a:solidFill>
                <a:latin typeface="Times New Roman"/>
                <a:ea typeface="Times New Roman"/>
                <a:cs typeface="Times New Roman"/>
                <a:sym typeface="Times New Roman"/>
              </a:rPr>
              <a:t>If you choose only one course at the university, choose mathematical statistics because we deal now with data, randomness, and uncertainty. </a:t>
            </a:r>
            <a:endParaRPr sz="2000">
              <a:solidFill>
                <a:schemeClr val="dk1"/>
              </a:solidFill>
              <a:latin typeface="Times New Roman"/>
              <a:ea typeface="Times New Roman"/>
              <a:cs typeface="Times New Roman"/>
              <a:sym typeface="Times New Roman"/>
            </a:endParaRPr>
          </a:p>
        </p:txBody>
      </p:sp>
      <p:pic>
        <p:nvPicPr>
          <p:cNvPr id="93" name="Google Shape;93;p1" descr="illustration.jpg"/>
          <p:cNvPicPr preferRelativeResize="0"/>
          <p:nvPr/>
        </p:nvPicPr>
        <p:blipFill rotWithShape="1">
          <a:blip r:embed="rId4">
            <a:alphaModFix/>
          </a:blip>
          <a:srcRect/>
          <a:stretch/>
        </p:blipFill>
        <p:spPr>
          <a:xfrm>
            <a:off x="0" y="0"/>
            <a:ext cx="5143500"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9" name="Google Shape;99;p2"/>
          <p:cNvSpPr txBox="1">
            <a:spLocks noGrp="1"/>
          </p:cNvSpPr>
          <p:nvPr>
            <p:ph type="title"/>
          </p:nvPr>
        </p:nvSpPr>
        <p:spPr>
          <a:xfrm>
            <a:off x="457200" y="424263"/>
            <a:ext cx="8229600" cy="8572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7E47D"/>
              </a:buClr>
              <a:buSzPts val="2400"/>
              <a:buFont typeface="Arial"/>
              <a:buNone/>
            </a:pPr>
            <a:r>
              <a:rPr lang="en-US" sz="2400" b="1" dirty="0">
                <a:solidFill>
                  <a:srgbClr val="F7E47D"/>
                </a:solidFill>
                <a:latin typeface="Arial"/>
                <a:ea typeface="Arial"/>
                <a:cs typeface="Arial"/>
                <a:sym typeface="Arial"/>
              </a:rPr>
              <a:t>Polish mathematician, expert in stochastic control </a:t>
            </a:r>
            <a:br>
              <a:rPr lang="en-US" sz="2400" b="1" dirty="0">
                <a:solidFill>
                  <a:srgbClr val="F7E47D"/>
                </a:solidFill>
                <a:latin typeface="Arial"/>
                <a:ea typeface="Arial"/>
                <a:cs typeface="Arial"/>
                <a:sym typeface="Arial"/>
              </a:rPr>
            </a:br>
            <a:r>
              <a:rPr lang="en-US" sz="2400" b="1" dirty="0">
                <a:solidFill>
                  <a:srgbClr val="F7E47D"/>
                </a:solidFill>
                <a:latin typeface="Arial"/>
                <a:ea typeface="Arial"/>
                <a:cs typeface="Arial"/>
                <a:sym typeface="Arial"/>
              </a:rPr>
              <a:t>and a champion for women in engineering</a:t>
            </a:r>
            <a:endParaRPr sz="2400" b="1" dirty="0">
              <a:solidFill>
                <a:srgbClr val="F7E47D"/>
              </a:solidFill>
              <a:latin typeface="Arial"/>
              <a:ea typeface="Arial"/>
              <a:cs typeface="Arial"/>
              <a:sym typeface="Arial"/>
            </a:endParaRPr>
          </a:p>
        </p:txBody>
      </p:sp>
      <p:sp>
        <p:nvSpPr>
          <p:cNvPr id="2" name="Google Shape;108;p3">
            <a:extLst>
              <a:ext uri="{FF2B5EF4-FFF2-40B4-BE49-F238E27FC236}">
                <a16:creationId xmlns:a16="http://schemas.microsoft.com/office/drawing/2014/main" id="{338AF772-BF16-40C3-F7C5-31160EE3443F}"/>
              </a:ext>
            </a:extLst>
          </p:cNvPr>
          <p:cNvSpPr txBox="1"/>
          <p:nvPr/>
        </p:nvSpPr>
        <p:spPr>
          <a:xfrm>
            <a:off x="457200" y="1547044"/>
            <a:ext cx="6392487" cy="3385502"/>
          </a:xfrm>
          <a:prstGeom prst="rect">
            <a:avLst/>
          </a:prstGeom>
          <a:noFill/>
          <a:ln>
            <a:noFill/>
          </a:ln>
        </p:spPr>
        <p:txBody>
          <a:bodyPr spcFirstLastPara="1" wrap="square" lIns="91425" tIns="45700" rIns="91425" bIns="45700" anchor="t" anchorCtr="0">
            <a:spAutoFit/>
          </a:bodyPr>
          <a:lstStyle/>
          <a:p>
            <a:pPr marL="342900" marR="0" lvl="0" indent="-342900" rtl="0">
              <a:spcBef>
                <a:spcPts val="0"/>
              </a:spcBef>
              <a:spcAft>
                <a:spcPts val="0"/>
              </a:spcAft>
              <a:buClr>
                <a:schemeClr val="dk1"/>
              </a:buClr>
              <a:buSzPts val="1800"/>
              <a:buFont typeface="Arial"/>
              <a:buChar char="•"/>
            </a:pPr>
            <a:r>
              <a:rPr lang="sv-SE" sz="1800" b="1" dirty="0">
                <a:solidFill>
                  <a:schemeClr val="dk1"/>
                </a:solidFill>
                <a:latin typeface="Arial"/>
                <a:ea typeface="Arial"/>
                <a:cs typeface="Arial"/>
                <a:sym typeface="Arial"/>
              </a:rPr>
              <a:t>Best </a:t>
            </a:r>
            <a:r>
              <a:rPr lang="sv-SE" sz="1800" b="1" dirty="0" err="1">
                <a:solidFill>
                  <a:schemeClr val="dk1"/>
                </a:solidFill>
                <a:latin typeface="Arial"/>
                <a:ea typeface="Arial"/>
                <a:cs typeface="Arial"/>
                <a:sym typeface="Arial"/>
              </a:rPr>
              <a:t>known</a:t>
            </a:r>
            <a:r>
              <a:rPr lang="sv-SE" sz="1800" b="1" dirty="0">
                <a:solidFill>
                  <a:schemeClr val="dk1"/>
                </a:solidFill>
                <a:latin typeface="Arial"/>
                <a:ea typeface="Arial"/>
                <a:cs typeface="Arial"/>
                <a:sym typeface="Arial"/>
              </a:rPr>
              <a:t> for: </a:t>
            </a:r>
          </a:p>
          <a:p>
            <a:pPr lvl="1">
              <a:buClr>
                <a:schemeClr val="dk1"/>
              </a:buClr>
              <a:buSzPts val="1800"/>
            </a:pPr>
            <a:r>
              <a:rPr lang="sv-SE" sz="1600" dirty="0" err="1">
                <a:latin typeface="Calibri" panose="020F0502020204030204" pitchFamily="34" charset="0"/>
                <a:cs typeface="Times New Roman" panose="02020603050405020304" pitchFamily="18" charset="0"/>
              </a:rPr>
              <a:t>Her</a:t>
            </a:r>
            <a:r>
              <a:rPr lang="sv-SE" sz="1600" dirty="0">
                <a:latin typeface="Calibri" panose="020F0502020204030204" pitchFamily="34" charset="0"/>
                <a:cs typeface="Times New Roman" panose="02020603050405020304" pitchFamily="18" charset="0"/>
              </a:rPr>
              <a:t> </a:t>
            </a:r>
            <a:r>
              <a:rPr lang="sv-SE" sz="1600" dirty="0" err="1">
                <a:latin typeface="Calibri" panose="020F0502020204030204" pitchFamily="34" charset="0"/>
                <a:cs typeface="Times New Roman" panose="02020603050405020304" pitchFamily="18" charset="0"/>
              </a:rPr>
              <a:t>passionate</a:t>
            </a:r>
            <a:r>
              <a:rPr lang="sv-SE" sz="1600" dirty="0">
                <a:latin typeface="Calibri" panose="020F0502020204030204" pitchFamily="34" charset="0"/>
                <a:cs typeface="Times New Roman" panose="02020603050405020304" pitchFamily="18" charset="0"/>
              </a:rPr>
              <a:t> approach to </a:t>
            </a:r>
            <a:r>
              <a:rPr lang="sv-SE" sz="1600" dirty="0" err="1">
                <a:latin typeface="Calibri" panose="020F0502020204030204" pitchFamily="34" charset="0"/>
                <a:cs typeface="Times New Roman" panose="02020603050405020304" pitchFamily="18" charset="0"/>
              </a:rPr>
              <a:t>mathematical</a:t>
            </a:r>
            <a:r>
              <a:rPr lang="sv-SE" sz="1600" dirty="0">
                <a:latin typeface="Calibri" panose="020F0502020204030204" pitchFamily="34" charset="0"/>
                <a:cs typeface="Times New Roman" panose="02020603050405020304" pitchFamily="18" charset="0"/>
              </a:rPr>
              <a:t> </a:t>
            </a:r>
            <a:r>
              <a:rPr lang="sv-SE" sz="1600" dirty="0" err="1">
                <a:latin typeface="Calibri" panose="020F0502020204030204" pitchFamily="34" charset="0"/>
                <a:cs typeface="Times New Roman" panose="02020603050405020304" pitchFamily="18" charset="0"/>
              </a:rPr>
              <a:t>education</a:t>
            </a:r>
            <a:r>
              <a:rPr lang="sv-SE" sz="1600" dirty="0">
                <a:latin typeface="Calibri" panose="020F0502020204030204" pitchFamily="34" charset="0"/>
                <a:cs typeface="Times New Roman" panose="02020603050405020304" pitchFamily="18" charset="0"/>
              </a:rPr>
              <a:t> and </a:t>
            </a:r>
            <a:r>
              <a:rPr lang="sv-SE" sz="1600" dirty="0" err="1">
                <a:latin typeface="Calibri" panose="020F0502020204030204" pitchFamily="34" charset="0"/>
                <a:cs typeface="Times New Roman" panose="02020603050405020304" pitchFamily="18" charset="0"/>
              </a:rPr>
              <a:t>promoting</a:t>
            </a:r>
            <a:r>
              <a:rPr lang="sv-SE" sz="1600" dirty="0">
                <a:latin typeface="Calibri" panose="020F0502020204030204" pitchFamily="34" charset="0"/>
                <a:cs typeface="Times New Roman" panose="02020603050405020304" pitchFamily="18" charset="0"/>
              </a:rPr>
              <a:t> </a:t>
            </a:r>
            <a:r>
              <a:rPr lang="sv-SE" sz="1600" dirty="0" err="1">
                <a:latin typeface="Calibri" panose="020F0502020204030204" pitchFamily="34" charset="0"/>
                <a:cs typeface="Times New Roman" panose="02020603050405020304" pitchFamily="18" charset="0"/>
              </a:rPr>
              <a:t>women</a:t>
            </a:r>
            <a:r>
              <a:rPr lang="sv-SE" sz="1600" dirty="0">
                <a:latin typeface="Calibri" panose="020F0502020204030204" pitchFamily="34" charset="0"/>
                <a:cs typeface="Times New Roman" panose="02020603050405020304" pitchFamily="18" charset="0"/>
              </a:rPr>
              <a:t> in STEM (i.e. </a:t>
            </a:r>
            <a:r>
              <a:rPr lang="en-US" sz="1600" dirty="0">
                <a:latin typeface="Calibri" panose="020F0502020204030204" pitchFamily="34" charset="0"/>
                <a:cs typeface="Times New Roman" panose="02020603050405020304" pitchFamily="18" charset="0"/>
              </a:rPr>
              <a:t>Science, Technology, Engineering, and </a:t>
            </a:r>
            <a:r>
              <a:rPr lang="en-US" sz="1600" dirty="0" err="1">
                <a:latin typeface="Calibri" panose="020F0502020204030204" pitchFamily="34" charset="0"/>
                <a:cs typeface="Times New Roman" panose="02020603050405020304" pitchFamily="18" charset="0"/>
              </a:rPr>
              <a:t>Maths</a:t>
            </a:r>
            <a:r>
              <a:rPr lang="en-US" sz="1600" dirty="0">
                <a:latin typeface="Calibri" panose="020F0502020204030204" pitchFamily="34" charset="0"/>
                <a:cs typeface="Times New Roman" panose="02020603050405020304" pitchFamily="18" charset="0"/>
              </a:rPr>
              <a:t>). She co-founded the Women in Control group within the Institute of Electrical and Electronics Engineers (IEEE) Control Systems Society and has chaired the Women in Engineering group of 20 000        global members. </a:t>
            </a:r>
            <a:r>
              <a:rPr lang="en-US" sz="1600" dirty="0" err="1">
                <a:latin typeface="Calibri" panose="020F0502020204030204" pitchFamily="34" charset="0"/>
                <a:cs typeface="Times New Roman" panose="02020603050405020304" pitchFamily="18" charset="0"/>
              </a:rPr>
              <a:t>Bozenna</a:t>
            </a:r>
            <a:r>
              <a:rPr lang="en-US" sz="1600" dirty="0">
                <a:latin typeface="Calibri" panose="020F0502020204030204" pitchFamily="34" charset="0"/>
                <a:cs typeface="Times New Roman" panose="02020603050405020304" pitchFamily="18" charset="0"/>
              </a:rPr>
              <a:t> </a:t>
            </a:r>
            <a:r>
              <a:rPr lang="en-US" sz="1600" dirty="0" err="1">
                <a:latin typeface="Calibri" panose="020F0502020204030204" pitchFamily="34" charset="0"/>
                <a:cs typeface="Times New Roman" panose="02020603050405020304" pitchFamily="18" charset="0"/>
              </a:rPr>
              <a:t>Pasik</a:t>
            </a:r>
            <a:r>
              <a:rPr lang="en-US" sz="1600" dirty="0">
                <a:latin typeface="Calibri" panose="020F0502020204030204" pitchFamily="34" charset="0"/>
                <a:cs typeface="Times New Roman" panose="02020603050405020304" pitchFamily="18" charset="0"/>
              </a:rPr>
              <a:t>-Duncan has also been chair                of the International Federation of Automatic Control                      (IFAC) task force on diversity and inclusion. </a:t>
            </a:r>
          </a:p>
          <a:p>
            <a:pPr lvl="2">
              <a:buClr>
                <a:schemeClr val="dk1"/>
              </a:buClr>
              <a:buSzPts val="1800"/>
            </a:pPr>
            <a:endParaRPr lang="en-US" sz="1600" dirty="0">
              <a:solidFill>
                <a:schemeClr val="dk1"/>
              </a:solidFill>
              <a:latin typeface="Calibri" panose="020F0502020204030204" pitchFamily="34" charset="0"/>
              <a:cs typeface="Times New Roman" panose="02020603050405020304" pitchFamily="18" charset="0"/>
            </a:endParaRPr>
          </a:p>
          <a:p>
            <a:pPr marL="285750" lvl="2" indent="-285750">
              <a:buClr>
                <a:schemeClr val="dk1"/>
              </a:buClr>
              <a:buSzPts val="1800"/>
              <a:buFont typeface="Arial" panose="020B0604020202020204" pitchFamily="34" charset="0"/>
              <a:buChar char="•"/>
            </a:pPr>
            <a:r>
              <a:rPr lang="en-US" sz="1800" b="1" dirty="0">
                <a:solidFill>
                  <a:schemeClr val="dk1"/>
                </a:solidFill>
              </a:rPr>
              <a:t>Education: </a:t>
            </a:r>
            <a:endParaRPr lang="en-US" b="1" dirty="0">
              <a:solidFill>
                <a:schemeClr val="dk1"/>
              </a:solidFill>
            </a:endParaRPr>
          </a:p>
          <a:p>
            <a:pPr marL="457200" lvl="3">
              <a:buClr>
                <a:schemeClr val="dk1"/>
              </a:buClr>
              <a:buSzPts val="1800"/>
            </a:pPr>
            <a:r>
              <a:rPr lang="en-US" sz="1600" dirty="0">
                <a:latin typeface="Calibri" panose="020F0502020204030204" pitchFamily="34" charset="0"/>
                <a:cs typeface="Times New Roman" panose="02020603050405020304" pitchFamily="18" charset="0"/>
              </a:rPr>
              <a:t>Mathematics at the university of Warsaw. </a:t>
            </a:r>
          </a:p>
          <a:p>
            <a:pPr lvl="2">
              <a:buClr>
                <a:schemeClr val="dk1"/>
              </a:buClr>
              <a:buSzPts val="1800"/>
            </a:pPr>
            <a:endParaRPr dirty="0">
              <a:solidFill>
                <a:schemeClr val="dk1"/>
              </a:solidFill>
            </a:endParaRPr>
          </a:p>
        </p:txBody>
      </p:sp>
      <p:pic>
        <p:nvPicPr>
          <p:cNvPr id="3" name="Google Shape;106;p3" descr="medalj.jpg">
            <a:extLst>
              <a:ext uri="{FF2B5EF4-FFF2-40B4-BE49-F238E27FC236}">
                <a16:creationId xmlns:a16="http://schemas.microsoft.com/office/drawing/2014/main" id="{7C5D64F6-DF87-33C3-CC70-43703FC59025}"/>
              </a:ext>
            </a:extLst>
          </p:cNvPr>
          <p:cNvPicPr preferRelativeResize="0"/>
          <p:nvPr/>
        </p:nvPicPr>
        <p:blipFill rotWithShape="1">
          <a:blip r:embed="rId3">
            <a:alphaModFix/>
            <a:extLst>
              <a:ext uri="{BEBA8EAE-BF5A-486C-A8C5-ECC9F3942E4B}">
                <a14:imgProps xmlns:a14="http://schemas.microsoft.com/office/drawing/2010/main">
                  <a14:imgLayer r:embed="rId4">
                    <a14:imgEffect>
                      <a14:backgroundRemoval t="15033" b="74020" l="16340" r="76471">
                        <a14:foregroundMark x1="33007" y1="17647" x2="52614" y2="15686"/>
                        <a14:foregroundMark x1="52614" y1="15686" x2="58660" y2="16993"/>
                        <a14:foregroundMark x1="33007" y1="16830" x2="41993" y2="14706"/>
                        <a14:foregroundMark x1="41993" y1="14706" x2="51797" y2="15033"/>
                        <a14:foregroundMark x1="51797" y1="15033" x2="62418" y2="18627"/>
                        <a14:foregroundMark x1="16503" y1="37418" x2="19771" y2="54575"/>
                        <a14:foregroundMark x1="29575" y1="69281" x2="49346" y2="71732"/>
                        <a14:foregroundMark x1="49346" y1="71732" x2="62092" y2="70261"/>
                        <a14:foregroundMark x1="40196" y1="74346" x2="51961" y2="73039"/>
                        <a14:foregroundMark x1="73529" y1="31699" x2="75000" y2="41667"/>
                        <a14:foregroundMark x1="75000" y1="41667" x2="73366" y2="51307"/>
                        <a14:foregroundMark x1="73366" y1="51307" x2="72876" y2="52124"/>
                        <a14:foregroundMark x1="76471" y1="41013" x2="76144" y2="50163"/>
                      </a14:backgroundRemoval>
                    </a14:imgEffect>
                  </a14:imgLayer>
                </a14:imgProps>
              </a:ext>
            </a:extLst>
          </a:blip>
          <a:srcRect l="11733" t="11473" r="18602" b="23921"/>
          <a:stretch/>
        </p:blipFill>
        <p:spPr>
          <a:xfrm>
            <a:off x="6113185" y="2177935"/>
            <a:ext cx="3198692" cy="2965565"/>
          </a:xfrm>
          <a:prstGeom prst="rect">
            <a:avLst/>
          </a:prstGeom>
          <a:noFill/>
          <a:ln>
            <a:noFill/>
          </a:ln>
        </p:spPr>
      </p:pic>
      <p:sp>
        <p:nvSpPr>
          <p:cNvPr id="4" name="Oval 3">
            <a:extLst>
              <a:ext uri="{FF2B5EF4-FFF2-40B4-BE49-F238E27FC236}">
                <a16:creationId xmlns:a16="http://schemas.microsoft.com/office/drawing/2014/main" id="{77D0EF52-F072-DD4D-3D04-C9311D44F6C7}"/>
              </a:ext>
            </a:extLst>
          </p:cNvPr>
          <p:cNvSpPr/>
          <p:nvPr/>
        </p:nvSpPr>
        <p:spPr>
          <a:xfrm>
            <a:off x="6120591" y="2128060"/>
            <a:ext cx="3158036" cy="3158036"/>
          </a:xfrm>
          <a:prstGeom prst="ellipse">
            <a:avLst/>
          </a:prstGeom>
          <a:noFill/>
          <a:ln w="63500">
            <a:solidFill>
              <a:srgbClr val="FFEC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2085219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2" descr="cirkel gul.jpg"/>
          <p:cNvPicPr preferRelativeResize="0"/>
          <p:nvPr/>
        </p:nvPicPr>
        <p:blipFill rotWithShape="1">
          <a:blip r:embed="rId3">
            <a:alphaModFix/>
          </a:blip>
          <a:srcRect/>
          <a:stretch/>
        </p:blipFill>
        <p:spPr>
          <a:xfrm>
            <a:off x="4000500" y="11974"/>
            <a:ext cx="5143500" cy="5143500"/>
          </a:xfrm>
          <a:prstGeom prst="rect">
            <a:avLst/>
          </a:prstGeom>
          <a:noFill/>
          <a:ln>
            <a:noFill/>
          </a:ln>
        </p:spPr>
      </p:pic>
      <p:sp>
        <p:nvSpPr>
          <p:cNvPr id="3" name="Google Shape;108;p3">
            <a:extLst>
              <a:ext uri="{FF2B5EF4-FFF2-40B4-BE49-F238E27FC236}">
                <a16:creationId xmlns:a16="http://schemas.microsoft.com/office/drawing/2014/main" id="{A9BCECCB-085D-1496-9214-F6573A0DB9BA}"/>
              </a:ext>
            </a:extLst>
          </p:cNvPr>
          <p:cNvSpPr txBox="1"/>
          <p:nvPr/>
        </p:nvSpPr>
        <p:spPr>
          <a:xfrm>
            <a:off x="813119" y="2253727"/>
            <a:ext cx="6086445" cy="2442936"/>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1800"/>
              <a:buFont typeface="Arial"/>
              <a:buChar char="•"/>
            </a:pPr>
            <a:r>
              <a:rPr lang="en-US" sz="1800" b="1" dirty="0">
                <a:solidFill>
                  <a:schemeClr val="dk1"/>
                </a:solidFill>
                <a:latin typeface="Arial"/>
                <a:ea typeface="Arial"/>
                <a:cs typeface="Arial"/>
                <a:sym typeface="Arial"/>
              </a:rPr>
              <a:t>Honors and awards:</a:t>
            </a:r>
            <a:r>
              <a:rPr lang="en-US" sz="1800" dirty="0">
                <a:solidFill>
                  <a:schemeClr val="dk1"/>
                </a:solidFill>
                <a:latin typeface="Arial"/>
                <a:ea typeface="Arial"/>
                <a:cs typeface="Arial"/>
                <a:sym typeface="Arial"/>
              </a:rPr>
              <a:t> </a:t>
            </a:r>
            <a:endParaRPr dirty="0"/>
          </a:p>
          <a:p>
            <a:pPr marL="342900" marR="0" lvl="0" indent="-342900" algn="just" rtl="0">
              <a:lnSpc>
                <a:spcPct val="118750"/>
              </a:lnSpc>
              <a:spcBef>
                <a:spcPts val="320"/>
              </a:spcBef>
              <a:spcAft>
                <a:spcPts val="0"/>
              </a:spcAft>
              <a:buNone/>
            </a:pP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Bozenna</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Pasik</a:t>
            </a:r>
            <a:r>
              <a:rPr lang="en-US" sz="1600" dirty="0">
                <a:solidFill>
                  <a:schemeClr val="dk1"/>
                </a:solidFill>
                <a:latin typeface="Arial"/>
                <a:ea typeface="Arial"/>
                <a:cs typeface="Arial"/>
                <a:sym typeface="Arial"/>
              </a:rPr>
              <a:t>-Duncan has received numerous awards for her efforts as a teacher and for supporting and promoting women in STEM fields. She has also received the IEEE Control Systems Society Distinguished Member Award and the IFAC Outstanding Service Award for her many years of service to IEEE and IFAC in senior positions.</a:t>
            </a:r>
            <a:endParaRPr dirty="0"/>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p:txBody>
      </p:sp>
      <p:sp>
        <p:nvSpPr>
          <p:cNvPr id="4" name="Google Shape;108;p3">
            <a:extLst>
              <a:ext uri="{FF2B5EF4-FFF2-40B4-BE49-F238E27FC236}">
                <a16:creationId xmlns:a16="http://schemas.microsoft.com/office/drawing/2014/main" id="{FB7E6464-86C0-872C-7C2D-EB700AA79730}"/>
              </a:ext>
            </a:extLst>
          </p:cNvPr>
          <p:cNvSpPr txBox="1"/>
          <p:nvPr/>
        </p:nvSpPr>
        <p:spPr>
          <a:xfrm>
            <a:off x="813118" y="489949"/>
            <a:ext cx="6726199" cy="1579879"/>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1800"/>
              <a:buFont typeface="Arial"/>
              <a:buChar char="•"/>
            </a:pPr>
            <a:r>
              <a:rPr lang="sv-SE" sz="1800" b="1" dirty="0">
                <a:solidFill>
                  <a:schemeClr val="dk1"/>
                </a:solidFill>
                <a:latin typeface="Arial"/>
                <a:ea typeface="Arial"/>
                <a:cs typeface="Arial"/>
                <a:sym typeface="Arial"/>
              </a:rPr>
              <a:t>Research </a:t>
            </a:r>
            <a:r>
              <a:rPr lang="sv-SE" sz="1800" b="1" dirty="0" err="1">
                <a:solidFill>
                  <a:schemeClr val="dk1"/>
                </a:solidFill>
                <a:latin typeface="Arial"/>
                <a:ea typeface="Arial"/>
                <a:cs typeface="Arial"/>
                <a:sym typeface="Arial"/>
              </a:rPr>
              <a:t>advances</a:t>
            </a:r>
            <a:endParaRPr dirty="0"/>
          </a:p>
          <a:p>
            <a:pPr marL="342900" marR="0" lvl="0" indent="-342900" algn="just" rtl="0">
              <a:lnSpc>
                <a:spcPct val="118750"/>
              </a:lnSpc>
              <a:spcBef>
                <a:spcPts val="320"/>
              </a:spcBef>
              <a:spcAft>
                <a:spcPts val="0"/>
              </a:spcAft>
              <a:buNone/>
            </a:pPr>
            <a:r>
              <a:rPr lang="en-US" sz="1600" dirty="0">
                <a:solidFill>
                  <a:schemeClr val="dk1"/>
                </a:solidFill>
                <a:latin typeface="Arial"/>
                <a:ea typeface="Arial"/>
                <a:cs typeface="Arial"/>
                <a:sym typeface="Arial"/>
              </a:rPr>
              <a:t>	Applying the theory of stochastic adaptive control in various fields such as aerospace guidance and control, signal processing and communications, manufacturing processes, financial economics, and health science. </a:t>
            </a:r>
          </a:p>
        </p:txBody>
      </p:sp>
    </p:spTree>
    <p:extLst>
      <p:ext uri="{BB962C8B-B14F-4D97-AF65-F5344CB8AC3E}">
        <p14:creationId xmlns:p14="http://schemas.microsoft.com/office/powerpoint/2010/main" val="2173832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rmgard FL flygplan.jpg"/>
          <p:cNvPicPr>
            <a:picLocks noChangeAspect="1"/>
          </p:cNvPicPr>
          <p:nvPr/>
        </p:nvPicPr>
        <p:blipFill rotWithShape="1">
          <a:blip r:embed="rId2"/>
          <a:srcRect r="9210"/>
          <a:stretch/>
        </p:blipFill>
        <p:spPr>
          <a:xfrm>
            <a:off x="5673370" y="3006695"/>
            <a:ext cx="3470630" cy="1765300"/>
          </a:xfrm>
          <a:prstGeom prst="rect">
            <a:avLst/>
          </a:prstGeom>
        </p:spPr>
      </p:pic>
      <p:sp>
        <p:nvSpPr>
          <p:cNvPr id="9" name="Title 8"/>
          <p:cNvSpPr>
            <a:spLocks noGrp="1"/>
          </p:cNvSpPr>
          <p:nvPr>
            <p:ph type="title"/>
          </p:nvPr>
        </p:nvSpPr>
        <p:spPr/>
        <p:txBody>
          <a:bodyPr>
            <a:noAutofit/>
          </a:bodyPr>
          <a:lstStyle/>
          <a:p>
            <a:r>
              <a:rPr lang="en-GB" sz="2400" b="1" dirty="0">
                <a:solidFill>
                  <a:srgbClr val="F16C6C"/>
                </a:solidFill>
                <a:latin typeface="Arial"/>
                <a:cs typeface="Arial"/>
              </a:rPr>
              <a:t>German mathematician and pioneer in aviation theory</a:t>
            </a:r>
            <a:r>
              <a:rPr lang="en-US" sz="2400" b="1" dirty="0">
                <a:solidFill>
                  <a:srgbClr val="F16C6C"/>
                </a:solidFill>
                <a:latin typeface="Arial"/>
                <a:cs typeface="Arial"/>
              </a:rPr>
              <a:t> </a:t>
            </a:r>
            <a:endParaRPr lang="sv-SE" sz="2400" b="1" dirty="0">
              <a:solidFill>
                <a:srgbClr val="F16C6C"/>
              </a:solidFill>
              <a:latin typeface="Arial"/>
              <a:cs typeface="Arial"/>
            </a:endParaRPr>
          </a:p>
        </p:txBody>
      </p:sp>
      <p:sp>
        <p:nvSpPr>
          <p:cNvPr id="17" name="Content Placeholder 2"/>
          <p:cNvSpPr txBox="1">
            <a:spLocks/>
          </p:cNvSpPr>
          <p:nvPr/>
        </p:nvSpPr>
        <p:spPr>
          <a:xfrm>
            <a:off x="677595" y="3081045"/>
            <a:ext cx="6031735" cy="2012375"/>
          </a:xfrm>
          <a:prstGeom prst="rect">
            <a:avLst/>
          </a:prstGeom>
        </p:spPr>
        <p:txBody>
          <a:bodyPr vert="horz" wrap="square" lIns="91440" tIns="45720" rIns="91440" bIns="45720" rtlCol="0">
            <a:noAutofit/>
          </a:bodyPr>
          <a:lstStyle/>
          <a:p>
            <a:pPr marL="342900" lvl="0" indent="-342900">
              <a:spcBef>
                <a:spcPct val="20000"/>
              </a:spcBef>
              <a:buFont typeface="Arial"/>
              <a:buChar char="•"/>
            </a:pPr>
            <a:r>
              <a:rPr lang="en-GB" b="1" dirty="0" err="1">
                <a:latin typeface="Arial"/>
                <a:cs typeface="Arial"/>
              </a:rPr>
              <a:t>Honors</a:t>
            </a:r>
            <a:r>
              <a:rPr lang="en-GB" b="1" dirty="0">
                <a:latin typeface="Arial"/>
                <a:cs typeface="Arial"/>
              </a:rPr>
              <a:t> and awards</a:t>
            </a:r>
            <a:r>
              <a:rPr kumimoji="0" lang="en-GB" b="1" i="0" u="none" strike="noStrike" kern="1200" cap="none" spc="0" normalizeH="0" baseline="0" noProof="0" dirty="0">
                <a:ln>
                  <a:noFill/>
                </a:ln>
                <a:solidFill>
                  <a:schemeClr val="tx1"/>
                </a:solidFill>
                <a:effectLst/>
                <a:uLnTx/>
                <a:uFillTx/>
                <a:latin typeface="Arial"/>
                <a:ea typeface="+mn-ea"/>
                <a:cs typeface="Arial"/>
              </a:rPr>
              <a:t>:</a:t>
            </a:r>
            <a:r>
              <a:rPr kumimoji="0" lang="en-GB" b="0" i="0" u="none" strike="noStrike" kern="1200" cap="none" spc="0" normalizeH="0" baseline="0" noProof="0" dirty="0">
                <a:ln>
                  <a:noFill/>
                </a:ln>
                <a:solidFill>
                  <a:schemeClr val="tx1"/>
                </a:solidFill>
                <a:effectLst/>
                <a:uLnTx/>
                <a:uFillTx/>
                <a:latin typeface="Arial"/>
                <a:ea typeface="+mn-ea"/>
                <a:cs typeface="Arial"/>
              </a:rPr>
              <a:t> </a:t>
            </a:r>
          </a:p>
          <a:p>
            <a:pPr marL="342900" lvl="0" indent="-342900">
              <a:lnSpc>
                <a:spcPts val="1900"/>
              </a:lnSpc>
              <a:spcBef>
                <a:spcPct val="20000"/>
              </a:spcBef>
            </a:pPr>
            <a:r>
              <a:rPr kumimoji="0" lang="en-GB" sz="1600" b="0" i="0" u="none" strike="noStrike" kern="1200" cap="none" spc="0" normalizeH="0" baseline="0" noProof="0" dirty="0">
                <a:ln>
                  <a:noFill/>
                </a:ln>
                <a:solidFill>
                  <a:schemeClr val="tx1"/>
                </a:solidFill>
                <a:effectLst/>
                <a:uLnTx/>
                <a:uFillTx/>
                <a:latin typeface="Arial"/>
                <a:ea typeface="+mn-ea"/>
                <a:cs typeface="Arial"/>
              </a:rPr>
              <a:t>	</a:t>
            </a:r>
            <a:r>
              <a:rPr lang="en-GB" sz="1600" dirty="0">
                <a:latin typeface="Arial"/>
                <a:cs typeface="Arial"/>
              </a:rPr>
              <a:t>The Achievement Award by the Society of Women Engineers (1970) and an honorary doctorate of science by the University of Maryland (1973). She was also chosen by the American Institute of Aeronautics and Astronautics to give the prestigious annual Karman lecture in 1971.</a:t>
            </a:r>
            <a:endParaRPr kumimoji="0" lang="en-US" sz="1600" b="0" i="0" u="none" strike="noStrike" kern="1200" cap="none" spc="0" normalizeH="0" baseline="0" noProof="0" dirty="0">
              <a:ln>
                <a:noFill/>
              </a:ln>
              <a:solidFill>
                <a:schemeClr val="tx1"/>
              </a:solidFill>
              <a:effectLst/>
              <a:uLnTx/>
              <a:uFillTx/>
              <a:latin typeface="Arial"/>
              <a:ea typeface="+mn-ea"/>
              <a:cs typeface="Arial"/>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1600" b="0" i="0" u="none" strike="noStrike" kern="1200" cap="none" spc="0" normalizeH="0" baseline="0" noProof="0" dirty="0">
              <a:ln>
                <a:noFill/>
              </a:ln>
              <a:solidFill>
                <a:schemeClr val="tx1"/>
              </a:solidFill>
              <a:effectLst/>
              <a:uLnTx/>
              <a:uFillTx/>
              <a:latin typeface="Arial"/>
              <a:ea typeface="+mn-ea"/>
              <a:cs typeface="Arial"/>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1600" b="1" i="0" u="none" strike="noStrike" kern="1200" cap="none" spc="0" normalizeH="0" baseline="0" noProof="0" dirty="0">
              <a:ln>
                <a:noFill/>
              </a:ln>
              <a:solidFill>
                <a:schemeClr val="tx1"/>
              </a:solidFill>
              <a:effectLst/>
              <a:uLnTx/>
              <a:uFillTx/>
              <a:latin typeface="Arial"/>
              <a:ea typeface="+mn-ea"/>
              <a:cs typeface="Arial"/>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GB" sz="1600" b="0" i="0" u="none" strike="noStrike" kern="1200" cap="none" spc="0" normalizeH="0" baseline="0" noProof="0" dirty="0">
              <a:ln>
                <a:noFill/>
              </a:ln>
              <a:solidFill>
                <a:schemeClr val="tx1"/>
              </a:solidFill>
              <a:effectLst/>
              <a:uLnTx/>
              <a:uFillTx/>
              <a:latin typeface="Arial"/>
              <a:ea typeface="+mn-ea"/>
              <a:cs typeface="Arial"/>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1600" b="0" i="0" u="none" strike="noStrike" kern="1200" cap="none" spc="0" normalizeH="0" baseline="0" noProof="0" dirty="0">
              <a:ln>
                <a:noFill/>
              </a:ln>
              <a:solidFill>
                <a:schemeClr val="tx1"/>
              </a:solidFill>
              <a:effectLst/>
              <a:uLnTx/>
              <a:uFillTx/>
              <a:latin typeface="Arial"/>
              <a:ea typeface="+mn-ea"/>
              <a:cs typeface="Arial"/>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1600" b="0" i="0" u="none" strike="noStrike" kern="1200" cap="none" spc="0" normalizeH="0" baseline="0" noProof="0" dirty="0">
                <a:ln>
                  <a:noFill/>
                </a:ln>
                <a:solidFill>
                  <a:schemeClr val="tx1"/>
                </a:solidFill>
                <a:effectLst/>
                <a:uLnTx/>
                <a:uFillTx/>
                <a:latin typeface="Arial"/>
                <a:ea typeface="+mn-ea"/>
                <a:cs typeface="Arial"/>
              </a:rPr>
              <a:t>	</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1600" b="0" i="0" u="none" strike="noStrike" kern="1200" cap="none" spc="0" normalizeH="0" baseline="0" noProof="0" dirty="0">
              <a:ln>
                <a:noFill/>
              </a:ln>
              <a:solidFill>
                <a:schemeClr val="tx1"/>
              </a:solidFill>
              <a:effectLst/>
              <a:uLnTx/>
              <a:uFillTx/>
              <a:latin typeface="Arial"/>
              <a:ea typeface="+mn-ea"/>
              <a:cs typeface="Arial"/>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1600" b="0" i="0" u="none" strike="noStrike" kern="1200" cap="none" spc="0" normalizeH="0" baseline="0" noProof="0" dirty="0">
              <a:ln>
                <a:noFill/>
              </a:ln>
              <a:solidFill>
                <a:schemeClr val="tx1"/>
              </a:solidFill>
              <a:effectLst/>
              <a:uLnTx/>
              <a:uFillTx/>
              <a:latin typeface="Arial"/>
              <a:ea typeface="+mn-ea"/>
              <a:cs typeface="Arial"/>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GB" sz="1600" b="1" i="0" u="none" strike="noStrike" kern="1200" cap="none" spc="0" normalizeH="0" baseline="0" noProof="0" dirty="0">
              <a:ln>
                <a:noFill/>
              </a:ln>
              <a:solidFill>
                <a:schemeClr val="tx1"/>
              </a:solidFill>
              <a:effectLst/>
              <a:uLnTx/>
              <a:uFillTx/>
              <a:latin typeface="Arial"/>
              <a:ea typeface="+mn-ea"/>
              <a:cs typeface="Arial"/>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GB" sz="1600" b="1" i="0" u="none" strike="noStrike" kern="1200" cap="none" spc="0" normalizeH="0" baseline="0" noProof="0" dirty="0">
              <a:ln>
                <a:noFill/>
              </a:ln>
              <a:solidFill>
                <a:schemeClr val="tx1"/>
              </a:solidFill>
              <a:effectLst/>
              <a:uLnTx/>
              <a:uFillTx/>
              <a:latin typeface="Arial"/>
              <a:ea typeface="+mn-ea"/>
              <a:cs typeface="Arial"/>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1600" b="0" i="0" u="none" strike="noStrike" kern="1200" cap="none" spc="0" normalizeH="0" baseline="0" noProof="0" dirty="0">
              <a:ln>
                <a:noFill/>
              </a:ln>
              <a:solidFill>
                <a:schemeClr val="tx1"/>
              </a:solidFill>
              <a:effectLst/>
              <a:uLnTx/>
              <a:uFillTx/>
              <a:latin typeface="Arial"/>
              <a:ea typeface="+mn-ea"/>
              <a:cs typeface="Arial"/>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sv-SE" sz="1600" b="0" i="0" u="none" strike="noStrike" kern="1200" cap="none" spc="0" normalizeH="0" baseline="0" noProof="0" dirty="0">
              <a:ln>
                <a:noFill/>
              </a:ln>
              <a:solidFill>
                <a:schemeClr val="tx1"/>
              </a:solidFill>
              <a:effectLst/>
              <a:uLnTx/>
              <a:uFillTx/>
              <a:latin typeface="Arial"/>
              <a:ea typeface="+mn-ea"/>
              <a:cs typeface="Arial"/>
            </a:endParaRPr>
          </a:p>
        </p:txBody>
      </p:sp>
      <p:sp>
        <p:nvSpPr>
          <p:cNvPr id="3" name="Content Placeholder 2"/>
          <p:cNvSpPr>
            <a:spLocks noGrp="1"/>
          </p:cNvSpPr>
          <p:nvPr>
            <p:ph sz="half" idx="2"/>
          </p:nvPr>
        </p:nvSpPr>
        <p:spPr>
          <a:xfrm>
            <a:off x="677595" y="1063228"/>
            <a:ext cx="7886536" cy="2012375"/>
          </a:xfrm>
        </p:spPr>
        <p:txBody>
          <a:bodyPr wrap="square">
            <a:normAutofit fontScale="25000" lnSpcReduction="20000"/>
          </a:bodyPr>
          <a:lstStyle/>
          <a:p>
            <a:r>
              <a:rPr lang="en-GB" sz="7200" b="1" dirty="0">
                <a:latin typeface="Arial"/>
                <a:cs typeface="Arial"/>
              </a:rPr>
              <a:t>Best known for:</a:t>
            </a:r>
            <a:r>
              <a:rPr lang="en-GB" sz="7200" dirty="0">
                <a:latin typeface="Arial"/>
                <a:cs typeface="Arial"/>
              </a:rPr>
              <a:t> </a:t>
            </a:r>
          </a:p>
          <a:p>
            <a:pPr>
              <a:lnSpc>
                <a:spcPts val="1900"/>
              </a:lnSpc>
              <a:buNone/>
            </a:pPr>
            <a:r>
              <a:rPr lang="en-GB" sz="5231" dirty="0">
                <a:latin typeface="Arial"/>
                <a:cs typeface="Arial"/>
              </a:rPr>
              <a:t>	</a:t>
            </a:r>
            <a:r>
              <a:rPr lang="en-GB" sz="6400" dirty="0">
                <a:latin typeface="Arial"/>
                <a:cs typeface="Arial"/>
              </a:rPr>
              <a:t>The theory of discontinuous, or on-off, control systems and the </a:t>
            </a:r>
            <a:r>
              <a:rPr lang="en-GB" sz="6400" dirty="0" err="1">
                <a:latin typeface="Arial"/>
                <a:cs typeface="Arial"/>
              </a:rPr>
              <a:t>Lotz</a:t>
            </a:r>
            <a:r>
              <a:rPr lang="en-GB" sz="6400" dirty="0">
                <a:latin typeface="Arial"/>
                <a:cs typeface="Arial"/>
              </a:rPr>
              <a:t> method, a method for calculating the </a:t>
            </a:r>
            <a:r>
              <a:rPr lang="en-GB" sz="6400" dirty="0" err="1">
                <a:latin typeface="Arial"/>
                <a:cs typeface="Arial"/>
              </a:rPr>
              <a:t>spanwise</a:t>
            </a:r>
            <a:r>
              <a:rPr lang="en-GB" sz="6400" dirty="0">
                <a:latin typeface="Arial"/>
                <a:cs typeface="Arial"/>
              </a:rPr>
              <a:t> lift distribution of a three-dimensional wing.</a:t>
            </a:r>
            <a:endParaRPr lang="en-US" sz="6400" dirty="0">
              <a:latin typeface="Arial"/>
              <a:cs typeface="Arial"/>
            </a:endParaRPr>
          </a:p>
          <a:p>
            <a:pPr>
              <a:buNone/>
            </a:pPr>
            <a:endParaRPr lang="en-US" sz="5231" dirty="0">
              <a:latin typeface="Arial"/>
              <a:cs typeface="Arial"/>
            </a:endParaRPr>
          </a:p>
          <a:p>
            <a:r>
              <a:rPr lang="en-GB" sz="7200" b="1" dirty="0">
                <a:latin typeface="Arial"/>
                <a:cs typeface="Arial"/>
              </a:rPr>
              <a:t>Appointments:</a:t>
            </a:r>
            <a:r>
              <a:rPr lang="en-GB" sz="7200" dirty="0">
                <a:latin typeface="Arial"/>
                <a:cs typeface="Arial"/>
              </a:rPr>
              <a:t> </a:t>
            </a:r>
          </a:p>
          <a:p>
            <a:pPr>
              <a:lnSpc>
                <a:spcPts val="1900"/>
              </a:lnSpc>
              <a:buNone/>
            </a:pPr>
            <a:r>
              <a:rPr lang="en-GB" sz="5231" dirty="0">
                <a:latin typeface="Arial"/>
                <a:cs typeface="Arial"/>
              </a:rPr>
              <a:t>	</a:t>
            </a:r>
            <a:r>
              <a:rPr lang="en-US" sz="6400" dirty="0">
                <a:latin typeface="Arial"/>
                <a:cs typeface="Arial"/>
              </a:rPr>
              <a:t>In 1960, she became the first female professor of engineering at Stanford University after more than a decade of performing the duties of one.</a:t>
            </a:r>
          </a:p>
          <a:p>
            <a:pPr>
              <a:buNone/>
            </a:pPr>
            <a:endParaRPr lang="en-US" sz="5231" b="1" dirty="0">
              <a:latin typeface="Arial"/>
              <a:cs typeface="Arial"/>
            </a:endParaRPr>
          </a:p>
          <a:p>
            <a:pPr>
              <a:buNone/>
            </a:pPr>
            <a:endParaRPr lang="en-GB" sz="6000" dirty="0">
              <a:latin typeface="Arial"/>
              <a:cs typeface="Arial"/>
            </a:endParaRPr>
          </a:p>
          <a:p>
            <a:pPr>
              <a:buNone/>
            </a:pPr>
            <a:endParaRPr lang="en-US" sz="6000" dirty="0">
              <a:latin typeface="Arial"/>
              <a:cs typeface="Arial"/>
            </a:endParaRPr>
          </a:p>
          <a:p>
            <a:pPr>
              <a:buNone/>
            </a:pPr>
            <a:r>
              <a:rPr lang="en-US" sz="6000" dirty="0">
                <a:latin typeface="Arial"/>
                <a:cs typeface="Arial"/>
              </a:rPr>
              <a:t>	</a:t>
            </a:r>
          </a:p>
          <a:p>
            <a:pPr>
              <a:buNone/>
            </a:pPr>
            <a:endParaRPr lang="en-US" sz="5231" dirty="0">
              <a:latin typeface="Arial"/>
              <a:cs typeface="Arial"/>
            </a:endParaRPr>
          </a:p>
          <a:p>
            <a:pPr>
              <a:buNone/>
            </a:pPr>
            <a:endParaRPr lang="en-US" sz="5231" dirty="0">
              <a:latin typeface="Arial"/>
              <a:cs typeface="Arial"/>
            </a:endParaRPr>
          </a:p>
          <a:p>
            <a:endParaRPr lang="en-GB" sz="5231" b="1" dirty="0">
              <a:latin typeface="Arial"/>
              <a:cs typeface="Arial"/>
            </a:endParaRPr>
          </a:p>
          <a:p>
            <a:pPr>
              <a:buNone/>
            </a:pPr>
            <a:endParaRPr lang="en-GB" sz="4000" b="1" dirty="0">
              <a:latin typeface="Arial"/>
              <a:cs typeface="Arial"/>
            </a:endParaRPr>
          </a:p>
          <a:p>
            <a:endParaRPr lang="en-US" dirty="0"/>
          </a:p>
          <a:p>
            <a:endParaRPr lang="sv-SE"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Irmgard FL ekvation.jpg"/>
          <p:cNvPicPr>
            <a:picLocks noChangeAspect="1"/>
          </p:cNvPicPr>
          <p:nvPr/>
        </p:nvPicPr>
        <p:blipFill rotWithShape="1">
          <a:blip r:embed="rId3"/>
          <a:srcRect t="23321" r="21288" b="30474"/>
          <a:stretch/>
        </p:blipFill>
        <p:spPr>
          <a:xfrm>
            <a:off x="5605499" y="0"/>
            <a:ext cx="3538502" cy="2077129"/>
          </a:xfrm>
          <a:prstGeom prst="rect">
            <a:avLst/>
          </a:prstGeom>
        </p:spPr>
      </p:pic>
      <p:pic>
        <p:nvPicPr>
          <p:cNvPr id="10" name="Picture 9" descr="Irmgard FL bok.jpg"/>
          <p:cNvPicPr>
            <a:picLocks noChangeAspect="1"/>
          </p:cNvPicPr>
          <p:nvPr/>
        </p:nvPicPr>
        <p:blipFill rotWithShape="1">
          <a:blip r:embed="rId4"/>
          <a:srcRect l="5167" b="11102"/>
          <a:stretch/>
        </p:blipFill>
        <p:spPr>
          <a:xfrm>
            <a:off x="0" y="2560115"/>
            <a:ext cx="3794590" cy="2583385"/>
          </a:xfrm>
          <a:prstGeom prst="rect">
            <a:avLst/>
          </a:prstGeom>
        </p:spPr>
      </p:pic>
      <p:pic>
        <p:nvPicPr>
          <p:cNvPr id="11" name="Picture 10" descr="Irmgard FL röd cirkel.jpg"/>
          <p:cNvPicPr>
            <a:picLocks noChangeAspect="1"/>
          </p:cNvPicPr>
          <p:nvPr/>
        </p:nvPicPr>
        <p:blipFill rotWithShape="1">
          <a:blip r:embed="rId5">
            <a:alphaModFix amt="80000"/>
          </a:blip>
          <a:srcRect t="17574"/>
          <a:stretch/>
        </p:blipFill>
        <p:spPr>
          <a:xfrm flipH="1">
            <a:off x="-21905" y="-1"/>
            <a:ext cx="2545890" cy="2077129"/>
          </a:xfrm>
          <a:prstGeom prst="rect">
            <a:avLst/>
          </a:prstGeom>
        </p:spPr>
      </p:pic>
      <p:sp>
        <p:nvSpPr>
          <p:cNvPr id="3" name="Content Placeholder 2"/>
          <p:cNvSpPr>
            <a:spLocks noGrp="1"/>
          </p:cNvSpPr>
          <p:nvPr>
            <p:ph idx="1"/>
          </p:nvPr>
        </p:nvSpPr>
        <p:spPr>
          <a:xfrm>
            <a:off x="886775" y="1334707"/>
            <a:ext cx="7152640" cy="3114789"/>
          </a:xfrm>
        </p:spPr>
        <p:txBody>
          <a:bodyPr>
            <a:normAutofit fontScale="25000" lnSpcReduction="20000"/>
          </a:bodyPr>
          <a:lstStyle/>
          <a:p>
            <a:pPr>
              <a:buNone/>
            </a:pPr>
            <a:endParaRPr lang="en-US" sz="5231" dirty="0">
              <a:latin typeface="Arial"/>
              <a:cs typeface="Arial"/>
            </a:endParaRPr>
          </a:p>
          <a:p>
            <a:pPr lvl="5"/>
            <a:r>
              <a:rPr lang="en-GB" sz="7200" b="1" dirty="0">
                <a:latin typeface="Arial"/>
                <a:cs typeface="Arial"/>
              </a:rPr>
              <a:t>Education:</a:t>
            </a:r>
            <a:r>
              <a:rPr lang="en-GB" sz="7200" dirty="0">
                <a:latin typeface="Arial"/>
                <a:cs typeface="Arial"/>
              </a:rPr>
              <a:t> </a:t>
            </a:r>
          </a:p>
          <a:p>
            <a:pPr>
              <a:lnSpc>
                <a:spcPts val="1900"/>
              </a:lnSpc>
              <a:buNone/>
            </a:pPr>
            <a:r>
              <a:rPr lang="en-GB" sz="5231" dirty="0">
                <a:latin typeface="Arial"/>
                <a:cs typeface="Arial"/>
              </a:rPr>
              <a:t>						     </a:t>
            </a:r>
            <a:r>
              <a:rPr lang="en-GB" sz="6400" dirty="0">
                <a:latin typeface="Arial"/>
                <a:cs typeface="Arial"/>
              </a:rPr>
              <a:t>Mathematics and engineering at Leibniz 					    University, Hannover</a:t>
            </a:r>
            <a:r>
              <a:rPr lang="en-US" sz="6400" dirty="0">
                <a:latin typeface="Arial"/>
                <a:cs typeface="Arial"/>
              </a:rPr>
              <a:t>.</a:t>
            </a:r>
          </a:p>
          <a:p>
            <a:pPr>
              <a:lnSpc>
                <a:spcPts val="1900"/>
              </a:lnSpc>
              <a:buNone/>
            </a:pPr>
            <a:endParaRPr lang="en-US" sz="6400" dirty="0">
              <a:latin typeface="Arial"/>
              <a:cs typeface="Arial"/>
            </a:endParaRPr>
          </a:p>
          <a:p>
            <a:pPr lvl="5"/>
            <a:r>
              <a:rPr lang="en-GB" sz="7200" b="1" dirty="0">
                <a:latin typeface="Arial"/>
                <a:cs typeface="Arial"/>
              </a:rPr>
              <a:t>Influences: </a:t>
            </a:r>
          </a:p>
          <a:p>
            <a:pPr>
              <a:lnSpc>
                <a:spcPts val="1900"/>
              </a:lnSpc>
              <a:buNone/>
            </a:pPr>
            <a:r>
              <a:rPr lang="en-GB" sz="4400" dirty="0">
                <a:latin typeface="Arial"/>
                <a:cs typeface="Arial"/>
              </a:rPr>
              <a:t>						      </a:t>
            </a:r>
            <a:r>
              <a:rPr lang="en-GB" sz="6400" dirty="0" err="1">
                <a:latin typeface="Arial"/>
                <a:cs typeface="Arial"/>
              </a:rPr>
              <a:t>Irmgard</a:t>
            </a:r>
            <a:r>
              <a:rPr lang="en-GB" sz="6400" dirty="0">
                <a:latin typeface="Arial"/>
                <a:cs typeface="Arial"/>
              </a:rPr>
              <a:t> </a:t>
            </a:r>
            <a:r>
              <a:rPr lang="en-GB" sz="6400" dirty="0" err="1">
                <a:latin typeface="Arial"/>
                <a:cs typeface="Arial"/>
              </a:rPr>
              <a:t>Flügge-Lotz</a:t>
            </a:r>
            <a:r>
              <a:rPr lang="en-GB" sz="6400" dirty="0">
                <a:latin typeface="Arial"/>
                <a:cs typeface="Arial"/>
              </a:rPr>
              <a:t> was encouraged by her 					    mother to pursue technical subjects. For many 					    generations, her mother’s family had been 					    involved in construction, and </a:t>
            </a:r>
            <a:r>
              <a:rPr lang="en-GB" sz="6400" dirty="0" err="1">
                <a:latin typeface="Arial"/>
                <a:cs typeface="Arial"/>
              </a:rPr>
              <a:t>Irmgard</a:t>
            </a:r>
            <a:r>
              <a:rPr lang="en-GB" sz="6400" dirty="0">
                <a:latin typeface="Arial"/>
                <a:cs typeface="Arial"/>
              </a:rPr>
              <a:t> </a:t>
            </a:r>
            <a:r>
              <a:rPr lang="en-GB" sz="6400" dirty="0" err="1">
                <a:latin typeface="Arial"/>
                <a:cs typeface="Arial"/>
              </a:rPr>
              <a:t>Flügge</a:t>
            </a:r>
            <a:r>
              <a:rPr lang="en-GB" sz="6400" dirty="0">
                <a:latin typeface="Arial"/>
                <a:cs typeface="Arial"/>
              </a:rPr>
              <a:t>-					    </a:t>
            </a:r>
            <a:r>
              <a:rPr lang="en-GB" sz="6400" dirty="0" err="1">
                <a:latin typeface="Arial"/>
                <a:cs typeface="Arial"/>
              </a:rPr>
              <a:t>Lotz</a:t>
            </a:r>
            <a:r>
              <a:rPr lang="en-GB" sz="6400" dirty="0">
                <a:latin typeface="Arial"/>
                <a:cs typeface="Arial"/>
              </a:rPr>
              <a:t> often visited construction sites with her 					    uncle and attended matinee shows for 					    technical films.</a:t>
            </a:r>
            <a:endParaRPr lang="en-US" sz="6400" dirty="0">
              <a:latin typeface="Arial"/>
              <a:cs typeface="Arial"/>
            </a:endParaRPr>
          </a:p>
          <a:p>
            <a:pPr>
              <a:buNone/>
            </a:pPr>
            <a:endParaRPr lang="en-US" sz="5231" b="1" dirty="0">
              <a:latin typeface="Arial"/>
              <a:cs typeface="Arial"/>
            </a:endParaRPr>
          </a:p>
          <a:p>
            <a:pPr>
              <a:buNone/>
            </a:pPr>
            <a:endParaRPr lang="en-GB" sz="6000" dirty="0">
              <a:latin typeface="Arial"/>
              <a:cs typeface="Arial"/>
            </a:endParaRPr>
          </a:p>
          <a:p>
            <a:pPr>
              <a:buNone/>
            </a:pPr>
            <a:endParaRPr lang="en-GB" sz="6000" dirty="0">
              <a:latin typeface="Arial"/>
              <a:cs typeface="Arial"/>
            </a:endParaRPr>
          </a:p>
          <a:p>
            <a:pPr>
              <a:buNone/>
            </a:pPr>
            <a:endParaRPr lang="en-US" sz="6000" dirty="0">
              <a:latin typeface="Arial"/>
              <a:cs typeface="Arial"/>
            </a:endParaRPr>
          </a:p>
          <a:p>
            <a:pPr>
              <a:buNone/>
            </a:pPr>
            <a:r>
              <a:rPr lang="en-US" sz="6000" dirty="0">
                <a:latin typeface="Arial"/>
                <a:cs typeface="Arial"/>
              </a:rPr>
              <a:t>	</a:t>
            </a:r>
          </a:p>
          <a:p>
            <a:pPr>
              <a:buNone/>
            </a:pPr>
            <a:endParaRPr lang="en-US" sz="5231" dirty="0">
              <a:latin typeface="Arial"/>
              <a:cs typeface="Arial"/>
            </a:endParaRPr>
          </a:p>
          <a:p>
            <a:pPr>
              <a:buNone/>
            </a:pPr>
            <a:endParaRPr lang="en-US" sz="5231" dirty="0">
              <a:latin typeface="Arial"/>
              <a:cs typeface="Arial"/>
            </a:endParaRPr>
          </a:p>
          <a:p>
            <a:endParaRPr lang="en-GB" sz="5231" b="1" dirty="0">
              <a:latin typeface="Arial"/>
              <a:cs typeface="Arial"/>
            </a:endParaRPr>
          </a:p>
          <a:p>
            <a:pPr>
              <a:buNone/>
            </a:pPr>
            <a:endParaRPr lang="en-GB" sz="4000" b="1" dirty="0">
              <a:latin typeface="Arial"/>
              <a:cs typeface="Arial"/>
            </a:endParaRPr>
          </a:p>
          <a:p>
            <a:endParaRPr lang="en-US" dirty="0"/>
          </a:p>
          <a:p>
            <a:endParaRPr lang="sv-S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7939" y="1544339"/>
            <a:ext cx="4489193" cy="687026"/>
          </a:xfrm>
        </p:spPr>
        <p:txBody>
          <a:bodyPr>
            <a:normAutofit/>
          </a:bodyPr>
          <a:lstStyle/>
          <a:p>
            <a:r>
              <a:rPr lang="en-GB" sz="2000" dirty="0">
                <a:latin typeface="Arial"/>
                <a:cs typeface="Arial"/>
              </a:rPr>
              <a:t>(b.1953)</a:t>
            </a:r>
            <a:endParaRPr lang="sv-SE" sz="2000" dirty="0">
              <a:latin typeface="Arial"/>
              <a:cs typeface="Arial"/>
            </a:endParaRPr>
          </a:p>
        </p:txBody>
      </p:sp>
      <p:sp>
        <p:nvSpPr>
          <p:cNvPr id="2" name="Title 1"/>
          <p:cNvSpPr>
            <a:spLocks noGrp="1"/>
          </p:cNvSpPr>
          <p:nvPr>
            <p:ph type="ctrTitle"/>
          </p:nvPr>
        </p:nvSpPr>
        <p:spPr>
          <a:xfrm>
            <a:off x="-1782667" y="316912"/>
            <a:ext cx="7772400" cy="1102519"/>
          </a:xfrm>
        </p:spPr>
        <p:txBody>
          <a:bodyPr>
            <a:normAutofit fontScale="90000"/>
          </a:bodyPr>
          <a:lstStyle/>
          <a:p>
            <a:r>
              <a:rPr lang="en-GB" dirty="0">
                <a:latin typeface="Arial"/>
                <a:cs typeface="Arial"/>
              </a:rPr>
              <a:t>Nina F. </a:t>
            </a:r>
            <a:br>
              <a:rPr lang="en-GB" dirty="0">
                <a:latin typeface="Arial"/>
                <a:cs typeface="Arial"/>
              </a:rPr>
            </a:br>
            <a:r>
              <a:rPr lang="en-GB" dirty="0" err="1">
                <a:latin typeface="Arial"/>
                <a:cs typeface="Arial"/>
              </a:rPr>
              <a:t>Thornhill</a:t>
            </a:r>
            <a:r>
              <a:rPr lang="en-US" dirty="0">
                <a:latin typeface="Arial"/>
                <a:cs typeface="Arial"/>
              </a:rPr>
              <a:t> </a:t>
            </a:r>
            <a:r>
              <a:rPr lang="en-GB" dirty="0">
                <a:latin typeface="Arial"/>
                <a:cs typeface="Arial"/>
              </a:rPr>
              <a:t> </a:t>
            </a:r>
            <a:endParaRPr lang="sv-SE" dirty="0">
              <a:latin typeface="Arial"/>
              <a:cs typeface="Arial"/>
            </a:endParaRPr>
          </a:p>
        </p:txBody>
      </p:sp>
      <p:pic>
        <p:nvPicPr>
          <p:cNvPr id="7" name="Picture 6"/>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188404" y="1831456"/>
            <a:ext cx="2540000" cy="1651000"/>
          </a:xfrm>
          <a:prstGeom prst="rect">
            <a:avLst/>
          </a:prstGeom>
        </p:spPr>
      </p:pic>
      <p:sp>
        <p:nvSpPr>
          <p:cNvPr id="8" name="TextBox 7"/>
          <p:cNvSpPr txBox="1"/>
          <p:nvPr/>
        </p:nvSpPr>
        <p:spPr>
          <a:xfrm>
            <a:off x="853631" y="2198296"/>
            <a:ext cx="2831556" cy="2246769"/>
          </a:xfrm>
          <a:prstGeom prst="rect">
            <a:avLst/>
          </a:prstGeom>
          <a:noFill/>
        </p:spPr>
        <p:txBody>
          <a:bodyPr wrap="square" rtlCol="0">
            <a:spAutoFit/>
          </a:bodyPr>
          <a:lstStyle/>
          <a:p>
            <a:r>
              <a:rPr lang="en-GB" sz="2000" dirty="0">
                <a:latin typeface="Times New Roman"/>
                <a:cs typeface="Times New Roman"/>
              </a:rPr>
              <a:t>You can find anything you want in data, but whether it is meaningful requires one to understand the processes behind the analysed systems.</a:t>
            </a:r>
            <a:r>
              <a:rPr lang="en-US" sz="2000" dirty="0">
                <a:latin typeface="Times New Roman"/>
                <a:cs typeface="Times New Roman"/>
              </a:rPr>
              <a:t> </a:t>
            </a:r>
            <a:endParaRPr lang="sv-SE" sz="2000" dirty="0">
              <a:latin typeface="Times New Roman"/>
              <a:cs typeface="Times New Roman"/>
            </a:endParaRPr>
          </a:p>
        </p:txBody>
      </p:sp>
      <p:pic>
        <p:nvPicPr>
          <p:cNvPr id="9" name="Picture 8" descr="Nina T illustration.jpg"/>
          <p:cNvPicPr>
            <a:picLocks noChangeAspect="1"/>
          </p:cNvPicPr>
          <p:nvPr/>
        </p:nvPicPr>
        <p:blipFill>
          <a:blip r:embed="rId5">
            <a:alphaModFix amt="80000"/>
          </a:blip>
          <a:stretch>
            <a:fillRect/>
          </a:stretch>
        </p:blipFill>
        <p:spPr>
          <a:xfrm>
            <a:off x="4064350" y="-17784"/>
            <a:ext cx="5215500" cy="52155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Nina T graf.jpg"/>
          <p:cNvPicPr>
            <a:picLocks noChangeAspect="1"/>
          </p:cNvPicPr>
          <p:nvPr/>
        </p:nvPicPr>
        <p:blipFill>
          <a:blip r:embed="rId2">
            <a:alphaModFix amt="80000"/>
          </a:blip>
          <a:stretch>
            <a:fillRect/>
          </a:stretch>
        </p:blipFill>
        <p:spPr>
          <a:xfrm>
            <a:off x="5932760" y="3377579"/>
            <a:ext cx="3134503" cy="1802489"/>
          </a:xfrm>
          <a:prstGeom prst="rect">
            <a:avLst/>
          </a:prstGeom>
        </p:spPr>
      </p:pic>
      <p:sp>
        <p:nvSpPr>
          <p:cNvPr id="9" name="Title 8"/>
          <p:cNvSpPr>
            <a:spLocks noGrp="1"/>
          </p:cNvSpPr>
          <p:nvPr>
            <p:ph type="title"/>
          </p:nvPr>
        </p:nvSpPr>
        <p:spPr>
          <a:xfrm>
            <a:off x="447355" y="383171"/>
            <a:ext cx="8229600" cy="857250"/>
          </a:xfrm>
        </p:spPr>
        <p:txBody>
          <a:bodyPr>
            <a:noAutofit/>
          </a:bodyPr>
          <a:lstStyle/>
          <a:p>
            <a:r>
              <a:rPr lang="en-GB" sz="2400" b="1" dirty="0">
                <a:solidFill>
                  <a:srgbClr val="7FB5A3"/>
                </a:solidFill>
                <a:latin typeface="Arial"/>
                <a:cs typeface="Arial"/>
              </a:rPr>
              <a:t>British innovator of tools and approaches for a more sustainable operation of large-scale production plants</a:t>
            </a:r>
            <a:r>
              <a:rPr lang="en-US" sz="2400" b="1" dirty="0">
                <a:solidFill>
                  <a:srgbClr val="7FB5A3"/>
                </a:solidFill>
                <a:latin typeface="Arial"/>
                <a:cs typeface="Arial"/>
              </a:rPr>
              <a:t> </a:t>
            </a:r>
            <a:endParaRPr lang="sv-SE" sz="2400" b="1" dirty="0">
              <a:solidFill>
                <a:srgbClr val="7FB5A3"/>
              </a:solidFill>
              <a:latin typeface="Arial"/>
              <a:cs typeface="Arial"/>
            </a:endParaRPr>
          </a:p>
        </p:txBody>
      </p:sp>
      <p:sp>
        <p:nvSpPr>
          <p:cNvPr id="3" name="Content Placeholder 2"/>
          <p:cNvSpPr>
            <a:spLocks noGrp="1"/>
          </p:cNvSpPr>
          <p:nvPr>
            <p:ph sz="half" idx="2"/>
          </p:nvPr>
        </p:nvSpPr>
        <p:spPr>
          <a:xfrm>
            <a:off x="677595" y="1397924"/>
            <a:ext cx="7886536" cy="2012375"/>
          </a:xfrm>
        </p:spPr>
        <p:txBody>
          <a:bodyPr wrap="square">
            <a:normAutofit fontScale="25000" lnSpcReduction="20000"/>
          </a:bodyPr>
          <a:lstStyle/>
          <a:p>
            <a:r>
              <a:rPr lang="en-GB" sz="7200" b="1" dirty="0">
                <a:latin typeface="Arial"/>
                <a:cs typeface="Arial"/>
              </a:rPr>
              <a:t>Best known for:</a:t>
            </a:r>
            <a:r>
              <a:rPr lang="en-GB" sz="7200" dirty="0">
                <a:latin typeface="Arial"/>
                <a:cs typeface="Arial"/>
              </a:rPr>
              <a:t> </a:t>
            </a:r>
          </a:p>
          <a:p>
            <a:pPr>
              <a:lnSpc>
                <a:spcPts val="1900"/>
              </a:lnSpc>
              <a:buNone/>
            </a:pPr>
            <a:r>
              <a:rPr lang="en-GB" sz="5231" dirty="0">
                <a:latin typeface="Arial"/>
                <a:cs typeface="Arial"/>
              </a:rPr>
              <a:t>	</a:t>
            </a:r>
            <a:r>
              <a:rPr lang="en-GB" sz="6400" dirty="0">
                <a:latin typeface="Arial"/>
                <a:cs typeface="Arial"/>
              </a:rPr>
              <a:t>Her innovative approaches and tools for process monitoring, and for the detection and diagnosis of persistent faults in the operation of large-scale industrial systems, such as chemical plants.</a:t>
            </a:r>
            <a:endParaRPr lang="en-US" sz="6400" dirty="0">
              <a:latin typeface="Arial"/>
              <a:cs typeface="Arial"/>
            </a:endParaRPr>
          </a:p>
          <a:p>
            <a:pPr>
              <a:buNone/>
            </a:pPr>
            <a:endParaRPr lang="en-US" sz="5231" dirty="0">
              <a:latin typeface="Arial"/>
              <a:cs typeface="Arial"/>
            </a:endParaRPr>
          </a:p>
          <a:p>
            <a:r>
              <a:rPr lang="en-GB" sz="7200" b="1" dirty="0">
                <a:latin typeface="Arial"/>
                <a:cs typeface="Arial"/>
              </a:rPr>
              <a:t>Appointments:</a:t>
            </a:r>
            <a:r>
              <a:rPr lang="en-GB" sz="7200" dirty="0">
                <a:latin typeface="Arial"/>
                <a:cs typeface="Arial"/>
              </a:rPr>
              <a:t> </a:t>
            </a:r>
          </a:p>
          <a:p>
            <a:pPr>
              <a:lnSpc>
                <a:spcPts val="1900"/>
              </a:lnSpc>
              <a:buNone/>
            </a:pPr>
            <a:r>
              <a:rPr lang="en-GB" sz="5231" dirty="0">
                <a:latin typeface="Arial"/>
                <a:cs typeface="Arial"/>
              </a:rPr>
              <a:t>	</a:t>
            </a:r>
            <a:r>
              <a:rPr lang="en-US" sz="6400" dirty="0">
                <a:latin typeface="Arial"/>
                <a:cs typeface="Arial"/>
              </a:rPr>
              <a:t>P</a:t>
            </a:r>
            <a:r>
              <a:rPr lang="en-GB" sz="6400" dirty="0" err="1">
                <a:latin typeface="Arial"/>
                <a:cs typeface="Arial"/>
              </a:rPr>
              <a:t>rofessor</a:t>
            </a:r>
            <a:r>
              <a:rPr lang="en-GB" sz="6400" dirty="0">
                <a:latin typeface="Arial"/>
                <a:cs typeface="Arial"/>
              </a:rPr>
              <a:t> at the Department of Electronic and Electrical Engineering at the University College of London and ABB/Royal Academy of 		    Engineering Chair of Process Automation at the 				     Department of Chemical Engineering, 							   Imperial College London</a:t>
            </a:r>
            <a:r>
              <a:rPr lang="en-US" sz="6400" dirty="0">
                <a:latin typeface="Arial"/>
                <a:cs typeface="Arial"/>
              </a:rPr>
              <a:t>.</a:t>
            </a:r>
          </a:p>
          <a:p>
            <a:pPr>
              <a:buNone/>
            </a:pPr>
            <a:endParaRPr lang="en-US" sz="5231" b="1" dirty="0">
              <a:latin typeface="Arial"/>
              <a:cs typeface="Arial"/>
            </a:endParaRPr>
          </a:p>
          <a:p>
            <a:pPr>
              <a:buNone/>
            </a:pPr>
            <a:endParaRPr lang="en-GB" sz="6000" dirty="0">
              <a:latin typeface="Arial"/>
              <a:cs typeface="Arial"/>
            </a:endParaRPr>
          </a:p>
          <a:p>
            <a:pPr>
              <a:buNone/>
            </a:pPr>
            <a:endParaRPr lang="en-US" sz="6000" dirty="0">
              <a:latin typeface="Arial"/>
              <a:cs typeface="Arial"/>
            </a:endParaRPr>
          </a:p>
          <a:p>
            <a:pPr>
              <a:buNone/>
            </a:pPr>
            <a:r>
              <a:rPr lang="en-US" sz="6000" dirty="0">
                <a:latin typeface="Arial"/>
                <a:cs typeface="Arial"/>
              </a:rPr>
              <a:t>	</a:t>
            </a:r>
          </a:p>
          <a:p>
            <a:pPr>
              <a:buNone/>
            </a:pPr>
            <a:endParaRPr lang="en-US" sz="5231" dirty="0">
              <a:latin typeface="Arial"/>
              <a:cs typeface="Arial"/>
            </a:endParaRPr>
          </a:p>
          <a:p>
            <a:pPr>
              <a:buNone/>
            </a:pPr>
            <a:endParaRPr lang="en-US" sz="5231" dirty="0">
              <a:latin typeface="Arial"/>
              <a:cs typeface="Arial"/>
            </a:endParaRPr>
          </a:p>
          <a:p>
            <a:endParaRPr lang="en-GB" sz="5231" b="1" dirty="0">
              <a:latin typeface="Arial"/>
              <a:cs typeface="Arial"/>
            </a:endParaRPr>
          </a:p>
          <a:p>
            <a:pPr>
              <a:buNone/>
            </a:pPr>
            <a:endParaRPr lang="en-GB" sz="4000" b="1" dirty="0">
              <a:latin typeface="Arial"/>
              <a:cs typeface="Arial"/>
            </a:endParaRPr>
          </a:p>
          <a:p>
            <a:endParaRPr lang="en-US" dirty="0"/>
          </a:p>
          <a:p>
            <a:endParaRPr lang="sv-SE"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rön cirkel.jpg"/>
          <p:cNvPicPr>
            <a:picLocks noChangeAspect="1"/>
          </p:cNvPicPr>
          <p:nvPr/>
        </p:nvPicPr>
        <p:blipFill>
          <a:blip r:embed="rId2">
            <a:alphaModFix amt="80000"/>
          </a:blip>
          <a:stretch>
            <a:fillRect/>
          </a:stretch>
        </p:blipFill>
        <p:spPr>
          <a:xfrm>
            <a:off x="-29526" y="-29531"/>
            <a:ext cx="2752658" cy="2391498"/>
          </a:xfrm>
          <a:prstGeom prst="rect">
            <a:avLst/>
          </a:prstGeom>
        </p:spPr>
      </p:pic>
      <p:pic>
        <p:nvPicPr>
          <p:cNvPr id="9" name="Picture 8" descr="Nina T bok.jpg"/>
          <p:cNvPicPr>
            <a:picLocks noChangeAspect="1"/>
          </p:cNvPicPr>
          <p:nvPr/>
        </p:nvPicPr>
        <p:blipFill>
          <a:blip r:embed="rId3"/>
          <a:stretch>
            <a:fillRect/>
          </a:stretch>
        </p:blipFill>
        <p:spPr>
          <a:xfrm>
            <a:off x="6531640" y="1794426"/>
            <a:ext cx="2730500" cy="3365494"/>
          </a:xfrm>
          <a:prstGeom prst="rect">
            <a:avLst/>
          </a:prstGeom>
        </p:spPr>
      </p:pic>
      <p:sp>
        <p:nvSpPr>
          <p:cNvPr id="3" name="Content Placeholder 2"/>
          <p:cNvSpPr>
            <a:spLocks noGrp="1"/>
          </p:cNvSpPr>
          <p:nvPr>
            <p:ph idx="1"/>
          </p:nvPr>
        </p:nvSpPr>
        <p:spPr>
          <a:xfrm>
            <a:off x="689875" y="1088607"/>
            <a:ext cx="7540956" cy="3982720"/>
          </a:xfrm>
        </p:spPr>
        <p:txBody>
          <a:bodyPr>
            <a:normAutofit fontScale="25000" lnSpcReduction="20000"/>
          </a:bodyPr>
          <a:lstStyle/>
          <a:p>
            <a:r>
              <a:rPr lang="en-GB" sz="7200" b="1" dirty="0" err="1">
                <a:latin typeface="Arial"/>
                <a:cs typeface="Arial"/>
              </a:rPr>
              <a:t>Honors</a:t>
            </a:r>
            <a:r>
              <a:rPr lang="en-GB" sz="7200" b="1" dirty="0">
                <a:latin typeface="Arial"/>
                <a:cs typeface="Arial"/>
              </a:rPr>
              <a:t> and awards:</a:t>
            </a:r>
            <a:r>
              <a:rPr lang="en-GB" sz="7200" dirty="0">
                <a:latin typeface="Arial"/>
                <a:cs typeface="Arial"/>
              </a:rPr>
              <a:t> </a:t>
            </a:r>
          </a:p>
          <a:p>
            <a:pPr>
              <a:lnSpc>
                <a:spcPts val="1900"/>
              </a:lnSpc>
              <a:buNone/>
            </a:pPr>
            <a:r>
              <a:rPr lang="en-GB" sz="6000" dirty="0">
                <a:latin typeface="Arial"/>
                <a:cs typeface="Arial"/>
              </a:rPr>
              <a:t>	</a:t>
            </a:r>
            <a:r>
              <a:rPr lang="en-GB" sz="6400" dirty="0">
                <a:latin typeface="Arial"/>
                <a:cs typeface="Arial"/>
              </a:rPr>
              <a:t>The Nordic Process Control Award for her research contributions and significant contributions as a coordinator of several European Marie </a:t>
            </a:r>
            <a:r>
              <a:rPr lang="en-GB" sz="6400" dirty="0" err="1">
                <a:latin typeface="Arial"/>
                <a:cs typeface="Arial"/>
              </a:rPr>
              <a:t>Sklodowska</a:t>
            </a:r>
            <a:r>
              <a:rPr lang="en-GB" sz="6400" dirty="0">
                <a:latin typeface="Arial"/>
                <a:cs typeface="Arial"/>
              </a:rPr>
              <a:t>-Curie projects, bringing together industrial and academic partners to train early-stage researchers in the field of 			     process automation and control.</a:t>
            </a:r>
            <a:endParaRPr lang="en-US" sz="6400" dirty="0">
              <a:latin typeface="Arial"/>
              <a:cs typeface="Arial"/>
            </a:endParaRPr>
          </a:p>
          <a:p>
            <a:pPr>
              <a:buNone/>
            </a:pPr>
            <a:endParaRPr lang="en-US" sz="5231" dirty="0">
              <a:latin typeface="Arial"/>
              <a:cs typeface="Arial"/>
            </a:endParaRPr>
          </a:p>
          <a:p>
            <a:r>
              <a:rPr lang="en-GB" sz="7200" b="1" dirty="0">
                <a:latin typeface="Arial"/>
                <a:cs typeface="Arial"/>
              </a:rPr>
              <a:t>Education:</a:t>
            </a:r>
            <a:r>
              <a:rPr lang="en-GB" sz="7200" dirty="0">
                <a:latin typeface="Arial"/>
                <a:cs typeface="Arial"/>
              </a:rPr>
              <a:t> </a:t>
            </a:r>
          </a:p>
          <a:p>
            <a:pPr>
              <a:lnSpc>
                <a:spcPts val="1900"/>
              </a:lnSpc>
              <a:buNone/>
            </a:pPr>
            <a:r>
              <a:rPr lang="en-GB" sz="5231" dirty="0">
                <a:latin typeface="Arial"/>
                <a:cs typeface="Arial"/>
              </a:rPr>
              <a:t>	</a:t>
            </a:r>
            <a:r>
              <a:rPr lang="en-GB" sz="6400" dirty="0">
                <a:latin typeface="Arial"/>
                <a:cs typeface="Arial"/>
              </a:rPr>
              <a:t>Bachelor’s degree in physics from Oxford University and master’s 	      degree in control systems at Imperial College London.</a:t>
            </a:r>
            <a:endParaRPr lang="en-US" sz="6000" dirty="0">
              <a:latin typeface="Arial"/>
              <a:cs typeface="Arial"/>
            </a:endParaRPr>
          </a:p>
          <a:p>
            <a:pPr>
              <a:buNone/>
            </a:pPr>
            <a:endParaRPr lang="en-US" sz="5231" dirty="0">
              <a:latin typeface="Arial"/>
              <a:cs typeface="Arial"/>
            </a:endParaRPr>
          </a:p>
          <a:p>
            <a:r>
              <a:rPr lang="en-GB" sz="7200" b="1" dirty="0">
                <a:latin typeface="Arial"/>
                <a:cs typeface="Arial"/>
              </a:rPr>
              <a:t>Influences:</a:t>
            </a:r>
            <a:r>
              <a:rPr lang="en-GB" sz="7200" dirty="0">
                <a:latin typeface="Arial"/>
                <a:cs typeface="Arial"/>
              </a:rPr>
              <a:t> </a:t>
            </a:r>
          </a:p>
          <a:p>
            <a:pPr>
              <a:lnSpc>
                <a:spcPts val="1900"/>
              </a:lnSpc>
              <a:buNone/>
            </a:pPr>
            <a:r>
              <a:rPr lang="en-GB" sz="6400" dirty="0">
                <a:latin typeface="Arial"/>
                <a:cs typeface="Arial"/>
              </a:rPr>
              <a:t>	Her father, who was a physicist. </a:t>
            </a:r>
            <a:endParaRPr lang="en-US" sz="6400" dirty="0">
              <a:latin typeface="Arial"/>
              <a:cs typeface="Arial"/>
            </a:endParaRPr>
          </a:p>
          <a:p>
            <a:pPr>
              <a:buNone/>
            </a:pPr>
            <a:endParaRPr lang="en-US" sz="5231" dirty="0">
              <a:latin typeface="Arial"/>
              <a:cs typeface="Arial"/>
            </a:endParaRPr>
          </a:p>
          <a:p>
            <a:endParaRPr lang="en-GB" sz="5231" b="1" dirty="0">
              <a:latin typeface="Arial"/>
              <a:cs typeface="Arial"/>
            </a:endParaRPr>
          </a:p>
          <a:p>
            <a:pPr>
              <a:buNone/>
            </a:pPr>
            <a:endParaRPr lang="en-GB" sz="4000" b="1" dirty="0">
              <a:latin typeface="Arial"/>
              <a:cs typeface="Arial"/>
            </a:endParaRPr>
          </a:p>
          <a:p>
            <a:endParaRPr lang="en-US" dirty="0"/>
          </a:p>
          <a:p>
            <a:endParaRPr lang="sv-SE"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quotation mark.jpg"/>
          <p:cNvPicPr>
            <a:picLocks noChangeAspect="1"/>
          </p:cNvPicPr>
          <p:nvPr/>
        </p:nvPicPr>
        <p:blipFill>
          <a:blip r:embed="rId3"/>
          <a:stretch>
            <a:fillRect/>
          </a:stretch>
        </p:blipFill>
        <p:spPr>
          <a:xfrm>
            <a:off x="87467" y="2430804"/>
            <a:ext cx="937260" cy="1647444"/>
          </a:xfrm>
          <a:prstGeom prst="rect">
            <a:avLst/>
          </a:prstGeom>
        </p:spPr>
      </p:pic>
      <p:sp>
        <p:nvSpPr>
          <p:cNvPr id="3" name="Subtitle 2"/>
          <p:cNvSpPr>
            <a:spLocks noGrp="1"/>
          </p:cNvSpPr>
          <p:nvPr>
            <p:ph type="subTitle" idx="1"/>
          </p:nvPr>
        </p:nvSpPr>
        <p:spPr>
          <a:xfrm>
            <a:off x="-247936" y="1991687"/>
            <a:ext cx="4489193" cy="687026"/>
          </a:xfrm>
        </p:spPr>
        <p:txBody>
          <a:bodyPr>
            <a:normAutofit/>
          </a:bodyPr>
          <a:lstStyle/>
          <a:p>
            <a:r>
              <a:rPr lang="en-GB" sz="2000" dirty="0">
                <a:latin typeface="Arial"/>
                <a:cs typeface="Arial"/>
              </a:rPr>
              <a:t>(b.1952)</a:t>
            </a:r>
            <a:endParaRPr lang="sv-SE" sz="2000" dirty="0">
              <a:latin typeface="Arial"/>
              <a:cs typeface="Arial"/>
            </a:endParaRPr>
          </a:p>
        </p:txBody>
      </p:sp>
      <p:sp>
        <p:nvSpPr>
          <p:cNvPr id="2" name="Title 1"/>
          <p:cNvSpPr>
            <a:spLocks noGrp="1"/>
          </p:cNvSpPr>
          <p:nvPr>
            <p:ph type="ctrTitle"/>
          </p:nvPr>
        </p:nvSpPr>
        <p:spPr>
          <a:xfrm>
            <a:off x="-1812664" y="764260"/>
            <a:ext cx="7772400" cy="1102519"/>
          </a:xfrm>
        </p:spPr>
        <p:txBody>
          <a:bodyPr>
            <a:noAutofit/>
          </a:bodyPr>
          <a:lstStyle/>
          <a:p>
            <a:r>
              <a:rPr lang="en-GB" sz="3800" dirty="0" err="1">
                <a:latin typeface="Arial"/>
                <a:cs typeface="Arial"/>
              </a:rPr>
              <a:t>Sirkka-Liisa</a:t>
            </a:r>
            <a:r>
              <a:rPr lang="en-GB" sz="3800" dirty="0">
                <a:latin typeface="Arial"/>
                <a:cs typeface="Arial"/>
              </a:rPr>
              <a:t> </a:t>
            </a:r>
            <a:br>
              <a:rPr lang="en-GB" sz="3800" dirty="0">
                <a:latin typeface="Arial"/>
                <a:cs typeface="Arial"/>
              </a:rPr>
            </a:br>
            <a:r>
              <a:rPr lang="en-GB" sz="3800" dirty="0" err="1">
                <a:latin typeface="Arial"/>
                <a:cs typeface="Arial"/>
              </a:rPr>
              <a:t>Jämsä-Jounela</a:t>
            </a:r>
            <a:endParaRPr lang="sv-SE" sz="3800" dirty="0">
              <a:latin typeface="Arial"/>
              <a:cs typeface="Arial"/>
            </a:endParaRPr>
          </a:p>
        </p:txBody>
      </p:sp>
      <p:sp>
        <p:nvSpPr>
          <p:cNvPr id="8" name="TextBox 7"/>
          <p:cNvSpPr txBox="1"/>
          <p:nvPr/>
        </p:nvSpPr>
        <p:spPr>
          <a:xfrm>
            <a:off x="843709" y="2794786"/>
            <a:ext cx="2831556" cy="1015663"/>
          </a:xfrm>
          <a:prstGeom prst="rect">
            <a:avLst/>
          </a:prstGeom>
          <a:noFill/>
        </p:spPr>
        <p:txBody>
          <a:bodyPr wrap="square" rtlCol="0">
            <a:spAutoFit/>
          </a:bodyPr>
          <a:lstStyle/>
          <a:p>
            <a:r>
              <a:rPr lang="en-GB" sz="2000" dirty="0">
                <a:latin typeface="Times New Roman"/>
                <a:cs typeface="Times New Roman"/>
              </a:rPr>
              <a:t>If you are interested in and love your work, you will be successful.</a:t>
            </a:r>
            <a:r>
              <a:rPr lang="en-US" sz="2000" dirty="0">
                <a:latin typeface="Times New Roman"/>
                <a:cs typeface="Times New Roman"/>
              </a:rPr>
              <a:t> </a:t>
            </a:r>
            <a:endParaRPr lang="sv-SE" sz="2000" dirty="0">
              <a:latin typeface="Times New Roman"/>
              <a:cs typeface="Times New Roman"/>
            </a:endParaRPr>
          </a:p>
        </p:txBody>
      </p:sp>
      <p:pic>
        <p:nvPicPr>
          <p:cNvPr id="17" name="Picture 16" descr="Sirkka-Liisa JJ illustration.jpg"/>
          <p:cNvPicPr>
            <a:picLocks noChangeAspect="1"/>
          </p:cNvPicPr>
          <p:nvPr/>
        </p:nvPicPr>
        <p:blipFill>
          <a:blip r:embed="rId4"/>
          <a:stretch>
            <a:fillRect/>
          </a:stretch>
        </p:blipFill>
        <p:spPr>
          <a:xfrm>
            <a:off x="3970734" y="-9922"/>
            <a:ext cx="5179500" cy="51795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abriker2.jpg"/>
          <p:cNvPicPr>
            <a:picLocks noChangeAspect="1"/>
          </p:cNvPicPr>
          <p:nvPr/>
        </p:nvPicPr>
        <p:blipFill>
          <a:blip r:embed="rId2"/>
          <a:stretch>
            <a:fillRect/>
          </a:stretch>
        </p:blipFill>
        <p:spPr>
          <a:xfrm>
            <a:off x="-20000" y="575129"/>
            <a:ext cx="6210300" cy="4584700"/>
          </a:xfrm>
          <a:prstGeom prst="rect">
            <a:avLst/>
          </a:prstGeom>
        </p:spPr>
      </p:pic>
      <p:sp>
        <p:nvSpPr>
          <p:cNvPr id="9" name="Title 8"/>
          <p:cNvSpPr>
            <a:spLocks noGrp="1"/>
          </p:cNvSpPr>
          <p:nvPr>
            <p:ph type="title"/>
          </p:nvPr>
        </p:nvSpPr>
        <p:spPr>
          <a:xfrm>
            <a:off x="1379106" y="354809"/>
            <a:ext cx="7406913" cy="857250"/>
          </a:xfrm>
        </p:spPr>
        <p:txBody>
          <a:bodyPr>
            <a:noAutofit/>
          </a:bodyPr>
          <a:lstStyle/>
          <a:p>
            <a:r>
              <a:rPr lang="en-GB" sz="2400" b="1" dirty="0">
                <a:solidFill>
                  <a:srgbClr val="FAAA7A"/>
                </a:solidFill>
                <a:latin typeface="Arial"/>
                <a:cs typeface="Arial"/>
              </a:rPr>
              <a:t>Finnish engineer and </a:t>
            </a:r>
            <a:r>
              <a:rPr lang="sv-SE" sz="2400" b="1" dirty="0">
                <a:solidFill>
                  <a:srgbClr val="FAAA7A"/>
                </a:solidFill>
                <a:latin typeface="Arial"/>
                <a:cs typeface="Arial"/>
              </a:rPr>
              <a:t>specialist in </a:t>
            </a:r>
            <a:r>
              <a:rPr lang="sv-SE" sz="2400" b="1" dirty="0" err="1">
                <a:solidFill>
                  <a:srgbClr val="FAAA7A"/>
                </a:solidFill>
                <a:latin typeface="Arial"/>
                <a:cs typeface="Arial"/>
              </a:rPr>
              <a:t>advanced</a:t>
            </a:r>
            <a:r>
              <a:rPr lang="sv-SE" sz="2400" b="1" dirty="0">
                <a:solidFill>
                  <a:srgbClr val="FAAA7A"/>
                </a:solidFill>
                <a:latin typeface="Arial"/>
                <a:cs typeface="Arial"/>
              </a:rPr>
              <a:t> </a:t>
            </a:r>
            <a:r>
              <a:rPr lang="sv-SE" sz="2400" b="1" dirty="0" err="1">
                <a:solidFill>
                  <a:srgbClr val="FAAA7A"/>
                </a:solidFill>
                <a:latin typeface="Arial"/>
                <a:cs typeface="Arial"/>
              </a:rPr>
              <a:t>control</a:t>
            </a:r>
            <a:r>
              <a:rPr lang="sv-SE" sz="2400" b="1" dirty="0">
                <a:solidFill>
                  <a:srgbClr val="FAAA7A"/>
                </a:solidFill>
                <a:latin typeface="Arial"/>
                <a:cs typeface="Arial"/>
              </a:rPr>
              <a:t> </a:t>
            </a:r>
            <a:r>
              <a:rPr lang="sv-SE" sz="2400" b="1" dirty="0" err="1">
                <a:solidFill>
                  <a:srgbClr val="FAAA7A"/>
                </a:solidFill>
                <a:latin typeface="Arial"/>
                <a:cs typeface="Arial"/>
              </a:rPr>
              <a:t>strategies</a:t>
            </a:r>
            <a:r>
              <a:rPr lang="sv-SE" sz="2400" b="1" dirty="0">
                <a:solidFill>
                  <a:srgbClr val="FAAA7A"/>
                </a:solidFill>
                <a:latin typeface="Arial"/>
                <a:cs typeface="Arial"/>
              </a:rPr>
              <a:t> and </a:t>
            </a:r>
            <a:r>
              <a:rPr lang="sv-SE" sz="2400" b="1" dirty="0" err="1">
                <a:solidFill>
                  <a:srgbClr val="FAAA7A"/>
                </a:solidFill>
                <a:latin typeface="Arial"/>
                <a:cs typeface="Arial"/>
              </a:rPr>
              <a:t>fault</a:t>
            </a:r>
            <a:r>
              <a:rPr lang="sv-SE" sz="2400" b="1" dirty="0">
                <a:solidFill>
                  <a:srgbClr val="FAAA7A"/>
                </a:solidFill>
                <a:latin typeface="Arial"/>
                <a:cs typeface="Arial"/>
              </a:rPr>
              <a:t> </a:t>
            </a:r>
            <a:r>
              <a:rPr lang="sv-SE" sz="2400" b="1" dirty="0" err="1">
                <a:solidFill>
                  <a:srgbClr val="FAAA7A"/>
                </a:solidFill>
                <a:latin typeface="Arial"/>
                <a:cs typeface="Arial"/>
              </a:rPr>
              <a:t>monitoring</a:t>
            </a:r>
            <a:endParaRPr lang="sv-SE" sz="2400" b="1" dirty="0">
              <a:solidFill>
                <a:srgbClr val="FAAA7A"/>
              </a:solidFill>
              <a:latin typeface="Arial"/>
              <a:cs typeface="Arial"/>
            </a:endParaRPr>
          </a:p>
        </p:txBody>
      </p:sp>
      <p:sp>
        <p:nvSpPr>
          <p:cNvPr id="3" name="Content Placeholder 2"/>
          <p:cNvSpPr>
            <a:spLocks noGrp="1"/>
          </p:cNvSpPr>
          <p:nvPr>
            <p:ph sz="half" idx="2"/>
          </p:nvPr>
        </p:nvSpPr>
        <p:spPr>
          <a:xfrm>
            <a:off x="2840552" y="1519641"/>
            <a:ext cx="6088941" cy="1357838"/>
          </a:xfrm>
        </p:spPr>
        <p:txBody>
          <a:bodyPr wrap="square">
            <a:normAutofit fontScale="25000" lnSpcReduction="20000"/>
          </a:bodyPr>
          <a:lstStyle/>
          <a:p>
            <a:r>
              <a:rPr lang="en-GB" sz="7200" b="1" dirty="0">
                <a:latin typeface="Arial"/>
                <a:cs typeface="Arial"/>
              </a:rPr>
              <a:t>Best known for:</a:t>
            </a:r>
            <a:r>
              <a:rPr lang="en-GB" sz="7200" dirty="0">
                <a:latin typeface="Arial"/>
                <a:cs typeface="Arial"/>
              </a:rPr>
              <a:t> </a:t>
            </a:r>
          </a:p>
          <a:p>
            <a:pPr>
              <a:lnSpc>
                <a:spcPts val="1900"/>
              </a:lnSpc>
              <a:buNone/>
            </a:pPr>
            <a:r>
              <a:rPr lang="en-GB" sz="5231" dirty="0">
                <a:latin typeface="Arial"/>
                <a:cs typeface="Arial"/>
              </a:rPr>
              <a:t>	</a:t>
            </a:r>
            <a:r>
              <a:rPr lang="en-GB" sz="6400" dirty="0">
                <a:latin typeface="Arial"/>
                <a:cs typeface="Arial"/>
              </a:rPr>
              <a:t>Her comprehensive work in developing new and efficient process control and management theories, increasing the sustainability of production processes in the process industry. </a:t>
            </a:r>
            <a:endParaRPr lang="en-US" sz="6400" dirty="0">
              <a:latin typeface="Arial"/>
              <a:cs typeface="Arial"/>
            </a:endParaRPr>
          </a:p>
          <a:p>
            <a:pPr>
              <a:buNone/>
            </a:pPr>
            <a:endParaRPr lang="en-US" sz="5231" dirty="0">
              <a:latin typeface="Arial"/>
              <a:cs typeface="Arial"/>
            </a:endParaRPr>
          </a:p>
          <a:p>
            <a:pPr>
              <a:buNone/>
            </a:pPr>
            <a:endParaRPr lang="en-US" sz="5231" b="1" dirty="0">
              <a:latin typeface="Arial"/>
              <a:cs typeface="Arial"/>
            </a:endParaRPr>
          </a:p>
          <a:p>
            <a:pPr>
              <a:buNone/>
            </a:pPr>
            <a:endParaRPr lang="en-GB" sz="6000" dirty="0">
              <a:latin typeface="Arial"/>
              <a:cs typeface="Arial"/>
            </a:endParaRPr>
          </a:p>
          <a:p>
            <a:pPr>
              <a:buNone/>
            </a:pPr>
            <a:endParaRPr lang="en-US" sz="6000" dirty="0">
              <a:latin typeface="Arial"/>
              <a:cs typeface="Arial"/>
            </a:endParaRPr>
          </a:p>
          <a:p>
            <a:pPr>
              <a:buNone/>
            </a:pPr>
            <a:r>
              <a:rPr lang="en-US" sz="6000" dirty="0">
                <a:latin typeface="Arial"/>
                <a:cs typeface="Arial"/>
              </a:rPr>
              <a:t>	</a:t>
            </a:r>
          </a:p>
          <a:p>
            <a:pPr>
              <a:buNone/>
            </a:pPr>
            <a:endParaRPr lang="en-US" sz="5231" dirty="0">
              <a:latin typeface="Arial"/>
              <a:cs typeface="Arial"/>
            </a:endParaRPr>
          </a:p>
          <a:p>
            <a:pPr>
              <a:buNone/>
            </a:pPr>
            <a:endParaRPr lang="en-US" sz="5231" dirty="0">
              <a:latin typeface="Arial"/>
              <a:cs typeface="Arial"/>
            </a:endParaRPr>
          </a:p>
          <a:p>
            <a:endParaRPr lang="en-GB" sz="5231" b="1" dirty="0">
              <a:latin typeface="Arial"/>
              <a:cs typeface="Arial"/>
            </a:endParaRPr>
          </a:p>
          <a:p>
            <a:pPr>
              <a:buNone/>
            </a:pPr>
            <a:endParaRPr lang="en-GB" sz="4000" b="1" dirty="0">
              <a:latin typeface="Arial"/>
              <a:cs typeface="Arial"/>
            </a:endParaRPr>
          </a:p>
          <a:p>
            <a:endParaRPr lang="en-US" dirty="0"/>
          </a:p>
          <a:p>
            <a:endParaRPr lang="sv-SE" dirty="0"/>
          </a:p>
        </p:txBody>
      </p:sp>
      <p:sp>
        <p:nvSpPr>
          <p:cNvPr id="13" name="Content Placeholder 2"/>
          <p:cNvSpPr>
            <a:spLocks noGrp="1"/>
          </p:cNvSpPr>
          <p:nvPr>
            <p:ph sz="half" idx="2"/>
          </p:nvPr>
        </p:nvSpPr>
        <p:spPr>
          <a:xfrm>
            <a:off x="4037150" y="2877479"/>
            <a:ext cx="4755875" cy="1357838"/>
          </a:xfrm>
        </p:spPr>
        <p:txBody>
          <a:bodyPr wrap="square">
            <a:normAutofit fontScale="25000" lnSpcReduction="20000"/>
          </a:bodyPr>
          <a:lstStyle/>
          <a:p>
            <a:r>
              <a:rPr lang="en-GB" sz="7200" b="1" dirty="0">
                <a:latin typeface="Arial"/>
                <a:cs typeface="Arial"/>
              </a:rPr>
              <a:t>Appointments:</a:t>
            </a:r>
            <a:r>
              <a:rPr lang="en-GB" sz="7200" dirty="0">
                <a:latin typeface="Arial"/>
                <a:cs typeface="Arial"/>
              </a:rPr>
              <a:t> </a:t>
            </a:r>
          </a:p>
          <a:p>
            <a:pPr>
              <a:lnSpc>
                <a:spcPts val="1900"/>
              </a:lnSpc>
              <a:buNone/>
            </a:pPr>
            <a:r>
              <a:rPr lang="en-GB" sz="5231" dirty="0">
                <a:latin typeface="Arial"/>
                <a:cs typeface="Arial"/>
              </a:rPr>
              <a:t>	</a:t>
            </a:r>
            <a:r>
              <a:rPr lang="en-US" sz="6400" dirty="0">
                <a:latin typeface="Arial"/>
                <a:cs typeface="Arial"/>
              </a:rPr>
              <a:t>Professor at Aalto University, vice chair and chair of </a:t>
            </a:r>
            <a:r>
              <a:rPr lang="en-US" sz="6400" dirty="0" err="1">
                <a:latin typeface="Arial"/>
                <a:cs typeface="Arial"/>
              </a:rPr>
              <a:t>IFAC’s</a:t>
            </a:r>
            <a:r>
              <a:rPr lang="en-US" sz="6400" dirty="0">
                <a:latin typeface="Arial"/>
                <a:cs typeface="Arial"/>
              </a:rPr>
              <a:t> Technical Board, and vice president of IFAC</a:t>
            </a:r>
            <a:r>
              <a:rPr lang="en-US" sz="6000" baseline="30000" dirty="0">
                <a:latin typeface="Arial"/>
                <a:cs typeface="Arial"/>
              </a:rPr>
              <a:t>*</a:t>
            </a:r>
            <a:r>
              <a:rPr lang="en-GB" sz="6400" dirty="0">
                <a:latin typeface="Arial"/>
                <a:cs typeface="Arial"/>
              </a:rPr>
              <a:t>.</a:t>
            </a:r>
            <a:endParaRPr lang="en-US" sz="6400" dirty="0">
              <a:latin typeface="Arial"/>
              <a:cs typeface="Arial"/>
            </a:endParaRPr>
          </a:p>
          <a:p>
            <a:pPr>
              <a:buNone/>
            </a:pPr>
            <a:endParaRPr lang="en-US" sz="5231" dirty="0">
              <a:latin typeface="Arial"/>
              <a:cs typeface="Arial"/>
            </a:endParaRPr>
          </a:p>
          <a:p>
            <a:pPr>
              <a:buNone/>
            </a:pPr>
            <a:endParaRPr lang="en-US" sz="5231" b="1" dirty="0">
              <a:latin typeface="Arial"/>
              <a:cs typeface="Arial"/>
            </a:endParaRPr>
          </a:p>
          <a:p>
            <a:pPr>
              <a:buNone/>
            </a:pPr>
            <a:endParaRPr lang="en-GB" sz="6000" dirty="0">
              <a:latin typeface="Arial"/>
              <a:cs typeface="Arial"/>
            </a:endParaRPr>
          </a:p>
          <a:p>
            <a:pPr>
              <a:buNone/>
            </a:pPr>
            <a:endParaRPr lang="en-US" sz="6000" dirty="0">
              <a:latin typeface="Arial"/>
              <a:cs typeface="Arial"/>
            </a:endParaRPr>
          </a:p>
          <a:p>
            <a:pPr>
              <a:buNone/>
            </a:pPr>
            <a:r>
              <a:rPr lang="en-US" sz="6000" dirty="0">
                <a:latin typeface="Arial"/>
                <a:cs typeface="Arial"/>
              </a:rPr>
              <a:t>	</a:t>
            </a:r>
          </a:p>
          <a:p>
            <a:pPr>
              <a:buNone/>
            </a:pPr>
            <a:endParaRPr lang="en-US" sz="5231" dirty="0">
              <a:latin typeface="Arial"/>
              <a:cs typeface="Arial"/>
            </a:endParaRPr>
          </a:p>
          <a:p>
            <a:pPr>
              <a:buNone/>
            </a:pPr>
            <a:endParaRPr lang="en-US" sz="5231" dirty="0">
              <a:latin typeface="Arial"/>
              <a:cs typeface="Arial"/>
            </a:endParaRPr>
          </a:p>
          <a:p>
            <a:endParaRPr lang="en-GB" sz="5231" b="1" dirty="0">
              <a:latin typeface="Arial"/>
              <a:cs typeface="Arial"/>
            </a:endParaRPr>
          </a:p>
          <a:p>
            <a:pPr>
              <a:buNone/>
            </a:pPr>
            <a:endParaRPr lang="en-GB" sz="4000" b="1" dirty="0">
              <a:latin typeface="Arial"/>
              <a:cs typeface="Arial"/>
            </a:endParaRPr>
          </a:p>
          <a:p>
            <a:endParaRPr lang="en-US" dirty="0"/>
          </a:p>
          <a:p>
            <a:endParaRPr lang="sv-SE" dirty="0"/>
          </a:p>
        </p:txBody>
      </p:sp>
      <p:sp>
        <p:nvSpPr>
          <p:cNvPr id="15" name="TextBox 14"/>
          <p:cNvSpPr txBox="1"/>
          <p:nvPr/>
        </p:nvSpPr>
        <p:spPr>
          <a:xfrm>
            <a:off x="6211310" y="4723032"/>
            <a:ext cx="2794172" cy="246221"/>
          </a:xfrm>
          <a:prstGeom prst="rect">
            <a:avLst/>
          </a:prstGeom>
          <a:noFill/>
        </p:spPr>
        <p:txBody>
          <a:bodyPr wrap="square" rtlCol="0">
            <a:spAutoFit/>
          </a:bodyPr>
          <a:lstStyle/>
          <a:p>
            <a:r>
              <a:rPr lang="en-US" sz="1100" baseline="30000" dirty="0">
                <a:latin typeface="Arial"/>
                <a:cs typeface="Arial"/>
              </a:rPr>
              <a:t>*</a:t>
            </a:r>
            <a:r>
              <a:rPr lang="en-US" sz="1000" dirty="0">
                <a:latin typeface="Arial"/>
                <a:cs typeface="Arial"/>
              </a:rPr>
              <a:t>International Federation of Automatic Control</a:t>
            </a:r>
            <a:endParaRPr lang="sv-SE"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cirkel.jpg"/>
          <p:cNvPicPr>
            <a:picLocks noChangeAspect="1"/>
          </p:cNvPicPr>
          <p:nvPr/>
        </p:nvPicPr>
        <p:blipFill rotWithShape="1">
          <a:blip r:embed="rId3"/>
          <a:srcRect r="8034"/>
          <a:stretch/>
        </p:blipFill>
        <p:spPr>
          <a:xfrm rot="5400000" flipH="1" flipV="1">
            <a:off x="35005" y="-84508"/>
            <a:ext cx="2569165" cy="2738179"/>
          </a:xfrm>
          <a:prstGeom prst="rect">
            <a:avLst/>
          </a:prstGeom>
        </p:spPr>
      </p:pic>
      <p:sp>
        <p:nvSpPr>
          <p:cNvPr id="13" name="Content Placeholder 2"/>
          <p:cNvSpPr txBox="1">
            <a:spLocks/>
          </p:cNvSpPr>
          <p:nvPr/>
        </p:nvSpPr>
        <p:spPr>
          <a:xfrm>
            <a:off x="1478283" y="815179"/>
            <a:ext cx="6548296" cy="3982720"/>
          </a:xfrm>
          <a:prstGeom prst="rect">
            <a:avLst/>
          </a:prstGeom>
        </p:spPr>
        <p:txBody>
          <a:bodyPr vert="horz" lIns="91440" tIns="45720" rIns="91440" bIns="45720" rtlCol="0">
            <a:normAutofit fontScale="325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5538" b="1" i="0" u="none" strike="noStrike" kern="1200" cap="none" spc="0" normalizeH="0" baseline="0" noProof="0" dirty="0" err="1">
                <a:ln>
                  <a:noFill/>
                </a:ln>
                <a:solidFill>
                  <a:schemeClr val="tx1"/>
                </a:solidFill>
                <a:effectLst/>
                <a:uLnTx/>
                <a:uFillTx/>
                <a:latin typeface="Arial"/>
                <a:ea typeface="+mn-ea"/>
                <a:cs typeface="Arial"/>
              </a:rPr>
              <a:t>Honors</a:t>
            </a:r>
            <a:r>
              <a:rPr kumimoji="0" lang="en-GB" sz="5538" b="1" i="0" u="none" strike="noStrike" kern="1200" cap="none" spc="0" normalizeH="0" baseline="0" noProof="0" dirty="0">
                <a:ln>
                  <a:noFill/>
                </a:ln>
                <a:solidFill>
                  <a:schemeClr val="tx1"/>
                </a:solidFill>
                <a:effectLst/>
                <a:uLnTx/>
                <a:uFillTx/>
                <a:latin typeface="Arial"/>
                <a:ea typeface="+mn-ea"/>
                <a:cs typeface="Arial"/>
              </a:rPr>
              <a:t> and awards:</a:t>
            </a:r>
            <a:r>
              <a:rPr kumimoji="0" lang="en-GB" sz="5538" b="0" i="0" u="none" strike="noStrike" kern="1200" cap="none" spc="0" normalizeH="0" baseline="0" noProof="0" dirty="0">
                <a:ln>
                  <a:noFill/>
                </a:ln>
                <a:solidFill>
                  <a:schemeClr val="tx1"/>
                </a:solidFill>
                <a:effectLst/>
                <a:uLnTx/>
                <a:uFillTx/>
                <a:latin typeface="Arial"/>
                <a:ea typeface="+mn-ea"/>
                <a:cs typeface="Arial"/>
              </a:rPr>
              <a:t> </a:t>
            </a:r>
          </a:p>
          <a:p>
            <a:pPr marL="342900" marR="0" lvl="0" indent="-342900" algn="l" defTabSz="457200" rtl="0" eaLnBrk="1" fontAlgn="auto" latinLnBrk="0" hangingPunct="1">
              <a:lnSpc>
                <a:spcPts val="1900"/>
              </a:lnSpc>
              <a:spcBef>
                <a:spcPct val="20000"/>
              </a:spcBef>
              <a:spcAft>
                <a:spcPts val="0"/>
              </a:spcAft>
              <a:buClrTx/>
              <a:buSzTx/>
              <a:buFont typeface="Arial"/>
              <a:buNone/>
              <a:tabLst/>
              <a:defRPr/>
            </a:pPr>
            <a:r>
              <a:rPr kumimoji="0" lang="en-GB" sz="6000" b="0" i="0" u="none" strike="noStrike" kern="1200" cap="none" spc="0" normalizeH="0" baseline="0" noProof="0" dirty="0">
                <a:ln>
                  <a:noFill/>
                </a:ln>
                <a:solidFill>
                  <a:schemeClr val="tx1"/>
                </a:solidFill>
                <a:effectLst/>
                <a:uLnTx/>
                <a:uFillTx/>
                <a:latin typeface="Arial"/>
                <a:ea typeface="+mn-ea"/>
                <a:cs typeface="Arial"/>
              </a:rPr>
              <a:t>	</a:t>
            </a:r>
            <a:r>
              <a:rPr kumimoji="0" lang="en-GB" sz="4923" b="0" i="0" u="none" strike="noStrike" kern="1200" cap="none" spc="0" normalizeH="0" baseline="0" noProof="0" dirty="0">
                <a:ln>
                  <a:noFill/>
                </a:ln>
                <a:solidFill>
                  <a:schemeClr val="tx1"/>
                </a:solidFill>
                <a:effectLst/>
                <a:uLnTx/>
                <a:uFillTx/>
                <a:latin typeface="Arial"/>
                <a:ea typeface="+mn-ea"/>
                <a:cs typeface="Arial"/>
              </a:rPr>
              <a:t>The IFAC Distinguished </a:t>
            </a:r>
            <a:r>
              <a:rPr lang="en-GB" sz="4923" dirty="0">
                <a:latin typeface="Arial"/>
                <a:cs typeface="Arial"/>
              </a:rPr>
              <a:t>Service Award for IFAC officials who have served and contributed substantially to IFAC and the Order of the White Rose of Finland, conferred upon citizens who have distinguished themselves in the service of Finland.</a:t>
            </a:r>
            <a:endParaRPr kumimoji="0" lang="en-US" sz="4923" b="0" i="0" u="none" strike="noStrike" kern="1200" cap="none" spc="0" normalizeH="0" baseline="0" noProof="0" dirty="0">
              <a:ln>
                <a:noFill/>
              </a:ln>
              <a:solidFill>
                <a:schemeClr val="tx1"/>
              </a:solidFill>
              <a:effectLst/>
              <a:uLnTx/>
              <a:uFillTx/>
              <a:latin typeface="Arial"/>
              <a:ea typeface="+mn-ea"/>
              <a:cs typeface="Arial"/>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5231" b="0" i="0" u="none" strike="noStrike" kern="1200" cap="none" spc="0" normalizeH="0" baseline="0" noProof="0" dirty="0">
              <a:ln>
                <a:noFill/>
              </a:ln>
              <a:solidFill>
                <a:schemeClr val="tx1"/>
              </a:solidFill>
              <a:effectLst/>
              <a:uLnTx/>
              <a:uFillTx/>
              <a:latin typeface="Arial"/>
              <a:ea typeface="+mn-ea"/>
              <a:cs typeface="Arial"/>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5538" b="1" i="0" u="none" strike="noStrike" kern="1200" cap="none" spc="0" normalizeH="0" baseline="0" noProof="0" dirty="0">
                <a:ln>
                  <a:noFill/>
                </a:ln>
                <a:solidFill>
                  <a:schemeClr val="tx1"/>
                </a:solidFill>
                <a:effectLst/>
                <a:uLnTx/>
                <a:uFillTx/>
                <a:latin typeface="Arial"/>
                <a:ea typeface="+mn-ea"/>
                <a:cs typeface="Arial"/>
              </a:rPr>
              <a:t>Education:</a:t>
            </a:r>
            <a:r>
              <a:rPr kumimoji="0" lang="en-GB" sz="5538" b="0" i="0" u="none" strike="noStrike" kern="1200" cap="none" spc="0" normalizeH="0" baseline="0" noProof="0" dirty="0">
                <a:ln>
                  <a:noFill/>
                </a:ln>
                <a:solidFill>
                  <a:schemeClr val="tx1"/>
                </a:solidFill>
                <a:effectLst/>
                <a:uLnTx/>
                <a:uFillTx/>
                <a:latin typeface="Arial"/>
                <a:ea typeface="+mn-ea"/>
                <a:cs typeface="Arial"/>
              </a:rPr>
              <a:t> </a:t>
            </a:r>
          </a:p>
          <a:p>
            <a:pPr marL="342900" marR="0" lvl="0" indent="-342900" algn="l" defTabSz="457200" rtl="0" eaLnBrk="1" fontAlgn="auto" latinLnBrk="0" hangingPunct="1">
              <a:lnSpc>
                <a:spcPts val="1900"/>
              </a:lnSpc>
              <a:spcBef>
                <a:spcPct val="20000"/>
              </a:spcBef>
              <a:spcAft>
                <a:spcPts val="0"/>
              </a:spcAft>
              <a:buClrTx/>
              <a:buSzTx/>
              <a:buFont typeface="Arial"/>
              <a:buNone/>
              <a:tabLst/>
              <a:defRPr/>
            </a:pPr>
            <a:r>
              <a:rPr kumimoji="0" lang="en-GB" sz="5231" b="0" i="0" u="none" strike="noStrike" kern="1200" cap="none" spc="0" normalizeH="0" baseline="0" noProof="0" dirty="0">
                <a:ln>
                  <a:noFill/>
                </a:ln>
                <a:solidFill>
                  <a:schemeClr val="tx1"/>
                </a:solidFill>
                <a:effectLst/>
                <a:uLnTx/>
                <a:uFillTx/>
                <a:latin typeface="Arial"/>
                <a:ea typeface="+mn-ea"/>
                <a:cs typeface="Arial"/>
              </a:rPr>
              <a:t>	</a:t>
            </a:r>
            <a:r>
              <a:rPr kumimoji="0" lang="en-GB" sz="4923" b="0" i="0" u="none" strike="noStrike" kern="1200" cap="none" spc="0" normalizeH="0" baseline="0" noProof="0" dirty="0">
                <a:ln>
                  <a:noFill/>
                </a:ln>
                <a:solidFill>
                  <a:schemeClr val="tx1"/>
                </a:solidFill>
                <a:effectLst/>
                <a:uLnTx/>
                <a:uFillTx/>
                <a:latin typeface="Arial"/>
                <a:ea typeface="+mn-ea"/>
                <a:cs typeface="Arial"/>
              </a:rPr>
              <a:t>Mathematics, technical physics,</a:t>
            </a:r>
            <a:r>
              <a:rPr kumimoji="0" lang="en-GB" sz="4923" b="0" i="0" u="none" strike="noStrike" kern="1200" cap="none" spc="0" normalizeH="0" noProof="0" dirty="0">
                <a:ln>
                  <a:noFill/>
                </a:ln>
                <a:solidFill>
                  <a:schemeClr val="tx1"/>
                </a:solidFill>
                <a:effectLst/>
                <a:uLnTx/>
                <a:uFillTx/>
                <a:latin typeface="Arial"/>
                <a:ea typeface="+mn-ea"/>
                <a:cs typeface="Arial"/>
              </a:rPr>
              <a:t> process engineering, and control at Oulu University.</a:t>
            </a:r>
            <a:endParaRPr kumimoji="0" lang="en-US" sz="4923" b="0" i="0" u="none" strike="noStrike" kern="1200" cap="none" spc="0" normalizeH="0" baseline="0" noProof="0" dirty="0">
              <a:ln>
                <a:noFill/>
              </a:ln>
              <a:solidFill>
                <a:schemeClr val="tx1"/>
              </a:solidFill>
              <a:effectLst/>
              <a:uLnTx/>
              <a:uFillTx/>
              <a:latin typeface="Arial"/>
              <a:ea typeface="+mn-ea"/>
              <a:cs typeface="Arial"/>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5231" b="0" i="0" u="none" strike="noStrike" kern="1200" cap="none" spc="0" normalizeH="0" baseline="0" noProof="0" dirty="0">
              <a:ln>
                <a:noFill/>
              </a:ln>
              <a:solidFill>
                <a:schemeClr val="tx1"/>
              </a:solidFill>
              <a:effectLst/>
              <a:uLnTx/>
              <a:uFillTx/>
              <a:latin typeface="Arial"/>
              <a:ea typeface="+mn-ea"/>
              <a:cs typeface="Arial"/>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5538" b="1" i="0" u="none" strike="noStrike" kern="1200" cap="none" spc="0" normalizeH="0" baseline="0" noProof="0" dirty="0">
                <a:ln>
                  <a:noFill/>
                </a:ln>
                <a:solidFill>
                  <a:schemeClr val="tx1"/>
                </a:solidFill>
                <a:effectLst/>
                <a:uLnTx/>
                <a:uFillTx/>
                <a:latin typeface="Arial"/>
                <a:ea typeface="+mn-ea"/>
                <a:cs typeface="Arial"/>
              </a:rPr>
              <a:t>Influences:</a:t>
            </a:r>
            <a:r>
              <a:rPr kumimoji="0" lang="en-GB" sz="7200" b="0" i="0" u="none" strike="noStrike" kern="1200" cap="none" spc="0" normalizeH="0" baseline="0" noProof="0" dirty="0">
                <a:ln>
                  <a:noFill/>
                </a:ln>
                <a:solidFill>
                  <a:schemeClr val="tx1"/>
                </a:solidFill>
                <a:effectLst/>
                <a:uLnTx/>
                <a:uFillTx/>
                <a:latin typeface="Arial"/>
                <a:ea typeface="+mn-ea"/>
                <a:cs typeface="Arial"/>
              </a:rPr>
              <a:t> </a:t>
            </a:r>
          </a:p>
          <a:p>
            <a:pPr marL="342900" lvl="0" indent="-342900">
              <a:lnSpc>
                <a:spcPts val="1900"/>
              </a:lnSpc>
              <a:spcBef>
                <a:spcPct val="20000"/>
              </a:spcBef>
            </a:pPr>
            <a:r>
              <a:rPr kumimoji="0" lang="en-GB" sz="4923" b="0" i="0" u="none" strike="noStrike" kern="1200" cap="none" spc="0" normalizeH="0" baseline="0" noProof="0" dirty="0">
                <a:ln>
                  <a:noFill/>
                </a:ln>
                <a:solidFill>
                  <a:schemeClr val="tx1"/>
                </a:solidFill>
                <a:effectLst/>
                <a:uLnTx/>
                <a:uFillTx/>
                <a:latin typeface="Arial"/>
                <a:ea typeface="+mn-ea"/>
                <a:cs typeface="Arial"/>
              </a:rPr>
              <a:t>	Her colleagues</a:t>
            </a:r>
            <a:r>
              <a:rPr kumimoji="0" lang="en-GB" sz="4923" b="0" i="0" u="none" strike="noStrike" kern="1200" cap="none" spc="0" normalizeH="0" noProof="0" dirty="0">
                <a:ln>
                  <a:noFill/>
                </a:ln>
                <a:solidFill>
                  <a:schemeClr val="tx1"/>
                </a:solidFill>
                <a:effectLst/>
                <a:uLnTx/>
                <a:uFillTx/>
                <a:latin typeface="Arial"/>
                <a:ea typeface="+mn-ea"/>
                <a:cs typeface="Arial"/>
              </a:rPr>
              <a:t> in IFAC. </a:t>
            </a:r>
            <a:r>
              <a:rPr lang="en-US" sz="4923" dirty="0">
                <a:latin typeface="Arial"/>
                <a:cs typeface="Arial"/>
              </a:rPr>
              <a:t>As a prominent figure in IFAC, </a:t>
            </a:r>
            <a:r>
              <a:rPr lang="en-US" sz="4923" dirty="0" err="1">
                <a:latin typeface="Arial"/>
                <a:cs typeface="Arial"/>
              </a:rPr>
              <a:t>Sirkka-Liisa</a:t>
            </a:r>
            <a:r>
              <a:rPr lang="en-US" sz="4923" dirty="0">
                <a:latin typeface="Arial"/>
                <a:cs typeface="Arial"/>
              </a:rPr>
              <a:t> </a:t>
            </a:r>
            <a:r>
              <a:rPr lang="en-US" sz="4923" dirty="0" err="1">
                <a:latin typeface="Arial"/>
                <a:cs typeface="Arial"/>
              </a:rPr>
              <a:t>Jämsä-Jounela</a:t>
            </a:r>
            <a:r>
              <a:rPr lang="en-US" sz="4923" dirty="0">
                <a:latin typeface="Arial"/>
                <a:cs typeface="Arial"/>
              </a:rPr>
              <a:t> herself has positively encouraged many young women engineers to proceed within the field of engineering</a:t>
            </a:r>
            <a:r>
              <a:rPr kumimoji="0" lang="en-GB" sz="4923" b="0" i="0" u="none" strike="noStrike" kern="1200" cap="none" spc="0" normalizeH="0" baseline="0" noProof="0" dirty="0">
                <a:ln>
                  <a:noFill/>
                </a:ln>
                <a:solidFill>
                  <a:schemeClr val="tx1"/>
                </a:solidFill>
                <a:effectLst/>
                <a:uLnTx/>
                <a:uFillTx/>
                <a:latin typeface="Arial"/>
                <a:ea typeface="+mn-ea"/>
                <a:cs typeface="Arial"/>
              </a:rPr>
              <a:t>. </a:t>
            </a:r>
            <a:endParaRPr kumimoji="0" lang="en-US" sz="4923" b="0" i="0" u="none" strike="noStrike" kern="1200" cap="none" spc="0" normalizeH="0" baseline="0" noProof="0" dirty="0">
              <a:ln>
                <a:noFill/>
              </a:ln>
              <a:solidFill>
                <a:schemeClr val="tx1"/>
              </a:solidFill>
              <a:effectLst/>
              <a:uLnTx/>
              <a:uFillTx/>
              <a:latin typeface="Arial"/>
              <a:ea typeface="+mn-ea"/>
              <a:cs typeface="Arial"/>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5231" b="0" i="0" u="none" strike="noStrike" kern="1200" cap="none" spc="0" normalizeH="0" baseline="0" noProof="0" dirty="0">
              <a:ln>
                <a:noFill/>
              </a:ln>
              <a:solidFill>
                <a:schemeClr val="tx1"/>
              </a:solidFill>
              <a:effectLst/>
              <a:uLnTx/>
              <a:uFillTx/>
              <a:latin typeface="Arial"/>
              <a:ea typeface="+mn-ea"/>
              <a:cs typeface="Arial"/>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GB" sz="5231" b="1" i="0" u="none" strike="noStrike" kern="1200" cap="none" spc="0" normalizeH="0" baseline="0" noProof="0" dirty="0">
              <a:ln>
                <a:noFill/>
              </a:ln>
              <a:solidFill>
                <a:schemeClr val="tx1"/>
              </a:solidFill>
              <a:effectLst/>
              <a:uLnTx/>
              <a:uFillTx/>
              <a:latin typeface="Arial"/>
              <a:ea typeface="+mn-ea"/>
              <a:cs typeface="Arial"/>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GB" sz="4000" b="1" i="0" u="none" strike="noStrike" kern="1200" cap="none" spc="0" normalizeH="0" baseline="0" noProof="0" dirty="0">
              <a:ln>
                <a:noFill/>
              </a:ln>
              <a:solidFill>
                <a:schemeClr val="tx1"/>
              </a:solidFill>
              <a:effectLst/>
              <a:uLnTx/>
              <a:uFillTx/>
              <a:latin typeface="Arial"/>
              <a:ea typeface="+mn-ea"/>
              <a:cs typeface="Arial"/>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sv-SE"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TotalTime>
  <Words>1171</Words>
  <Application>Microsoft Macintosh PowerPoint</Application>
  <PresentationFormat>On-screen Show (16:9)</PresentationFormat>
  <Paragraphs>168</Paragraphs>
  <Slides>15</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Times New Roman</vt:lpstr>
      <vt:lpstr>Office Theme</vt:lpstr>
      <vt:lpstr>Irmgard  Flügge-Lotz </vt:lpstr>
      <vt:lpstr>German mathematician and pioneer in aviation theory </vt:lpstr>
      <vt:lpstr>PowerPoint Presentation</vt:lpstr>
      <vt:lpstr>Nina F.  Thornhill  </vt:lpstr>
      <vt:lpstr>British innovator of tools and approaches for a more sustainable operation of large-scale production plants </vt:lpstr>
      <vt:lpstr>PowerPoint Presentation</vt:lpstr>
      <vt:lpstr>Sirkka-Liisa  Jämsä-Jounela</vt:lpstr>
      <vt:lpstr>Finnish engineer and specialist in advanced control strategies and fault monitoring</vt:lpstr>
      <vt:lpstr>PowerPoint Presentation</vt:lpstr>
      <vt:lpstr>Eveline  Gottzein </vt:lpstr>
      <vt:lpstr>German engineer and expert in control systems  for satellites and high-speed trains</vt:lpstr>
      <vt:lpstr>PowerPoint Presentation</vt:lpstr>
      <vt:lpstr>Bozenna  Pasic-Duncan </vt:lpstr>
      <vt:lpstr>Polish mathematician, expert in stochastic control  and a champion for women in engineering</vt:lpstr>
      <vt:lpstr>PowerPoint Presentation</vt:lpstr>
    </vt:vector>
  </TitlesOfParts>
  <Company>BCC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Irmgard Flügge-Lotz</dc:title>
  <dc:creator>Ulrika Jönsson-Belyazid</dc:creator>
  <cp:lastModifiedBy>Charlotta Johnsson</cp:lastModifiedBy>
  <cp:revision>21</cp:revision>
  <dcterms:created xsi:type="dcterms:W3CDTF">2022-08-27T14:52:05Z</dcterms:created>
  <dcterms:modified xsi:type="dcterms:W3CDTF">2024-01-22T19:20:10Z</dcterms:modified>
</cp:coreProperties>
</file>