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  <p:sldMasterId id="2147483736" r:id="rId2"/>
  </p:sldMasterIdLst>
  <p:notesMasterIdLst>
    <p:notesMasterId r:id="rId10"/>
  </p:notesMasterIdLst>
  <p:sldIdLst>
    <p:sldId id="256" r:id="rId3"/>
    <p:sldId id="985" r:id="rId4"/>
    <p:sldId id="998" r:id="rId5"/>
    <p:sldId id="980" r:id="rId6"/>
    <p:sldId id="1012" r:id="rId7"/>
    <p:sldId id="1013" r:id="rId8"/>
    <p:sldId id="966" r:id="rId9"/>
  </p:sldIdLst>
  <p:sldSz cx="12192000" cy="6858000"/>
  <p:notesSz cx="7099300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79" userDrawn="1">
          <p15:clr>
            <a:srgbClr val="A4A3A4"/>
          </p15:clr>
        </p15:guide>
        <p15:guide id="2" orient="horz" pos="4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66" clrIdx="0">
    <p:extLst>
      <p:ext uri="{19B8F6BF-5375-455C-9EA6-DF929625EA0E}">
        <p15:presenceInfo xmlns:p15="http://schemas.microsoft.com/office/powerpoint/2012/main" userId="S::urn:spo:anon#3a420d19285ea3956db8436a7217913bb3f48afd62f84f20c352a7dc062cf6ff::" providerId="AD"/>
      </p:ext>
    </p:extLst>
  </p:cmAuthor>
  <p:cmAuthor id="2" name="Mats Myhr" initials="MM" lastIdx="6" clrIdx="1">
    <p:extLst>
      <p:ext uri="{19B8F6BF-5375-455C-9EA6-DF929625EA0E}">
        <p15:presenceInfo xmlns:p15="http://schemas.microsoft.com/office/powerpoint/2012/main" userId="S::mats.myhr@cognibotics.com::8850d18b-6621-4b70-8394-1477efc3f1f5" providerId="AD"/>
      </p:ext>
    </p:extLst>
  </p:cmAuthor>
  <p:cmAuthor id="3" name="Jesper Cederholm" initials="JC" lastIdx="6" clrIdx="2">
    <p:extLst>
      <p:ext uri="{19B8F6BF-5375-455C-9EA6-DF929625EA0E}">
        <p15:presenceInfo xmlns:p15="http://schemas.microsoft.com/office/powerpoint/2012/main" userId="S::jesper.cederholm@cognibotics.com::613f5ea9-1f6d-4cb3-b028-721958937dde" providerId="AD"/>
      </p:ext>
    </p:extLst>
  </p:cmAuthor>
  <p:cmAuthor id="4" name="Mats Jonsson" initials="MJ" lastIdx="4" clrIdx="3">
    <p:extLst>
      <p:ext uri="{19B8F6BF-5375-455C-9EA6-DF929625EA0E}">
        <p15:presenceInfo xmlns:p15="http://schemas.microsoft.com/office/powerpoint/2012/main" userId="S::mats.jonsson@cognibotics.com::567e91ae-9451-479f-bbf5-d44eb10850bd" providerId="AD"/>
      </p:ext>
    </p:extLst>
  </p:cmAuthor>
  <p:cmAuthor id="5" name="Bengty C" initials="BC" lastIdx="1" clrIdx="4">
    <p:extLst>
      <p:ext uri="{19B8F6BF-5375-455C-9EA6-DF929625EA0E}">
        <p15:presenceInfo xmlns:p15="http://schemas.microsoft.com/office/powerpoint/2012/main" userId="c42eda37743630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C77"/>
    <a:srgbClr val="F5F7F5"/>
    <a:srgbClr val="A9D3FC"/>
    <a:srgbClr val="A7CCC8"/>
    <a:srgbClr val="F5EDC9"/>
    <a:srgbClr val="4D785D"/>
    <a:srgbClr val="45567A"/>
    <a:srgbClr val="7DFFF0"/>
    <a:srgbClr val="2A4C96"/>
    <a:srgbClr val="D8D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0544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>
        <p:guide pos="279"/>
        <p:guide orient="horz" pos="4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</p:spPr>
        <p:txBody>
          <a:bodyPr lIns="99048" tIns="49524" rIns="99048" bIns="49524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946574" y="4861441"/>
            <a:ext cx="5206153" cy="4605576"/>
          </a:xfrm>
          <a:prstGeom prst="rect">
            <a:avLst/>
          </a:prstGeom>
        </p:spPr>
        <p:txBody>
          <a:bodyPr lIns="99048" tIns="49524" rIns="99048" bIns="49524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Roboto" panose="02000000000000000000" pitchFamily="2" charset="0"/>
        <a:ea typeface="Roboto" panose="02000000000000000000" pitchFamily="2" charset="0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9255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Problem: Limited growth</a:t>
            </a:r>
          </a:p>
          <a:p>
            <a:r>
              <a:rPr lang="en-US">
                <a:solidFill>
                  <a:schemeClr val="bg1"/>
                </a:solidFill>
              </a:rPr>
              <a:t>Robot automation is limited</a:t>
            </a:r>
          </a:p>
          <a:p>
            <a:r>
              <a:rPr lang="en-US">
                <a:solidFill>
                  <a:schemeClr val="bg1"/>
                </a:solidFill>
              </a:rPr>
              <a:t>Productivity per sqm is lower with robots than humans</a:t>
            </a:r>
          </a:p>
          <a:p>
            <a:r>
              <a:rPr lang="en-US">
                <a:solidFill>
                  <a:schemeClr val="bg1"/>
                </a:solidFill>
              </a:rPr>
              <a:t>This gives estimated business opportunity (sizeable)</a:t>
            </a:r>
          </a:p>
          <a:p>
            <a:endParaRPr lang="en-US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SMB; 8 out of 10 would like to have higher automation but…. 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6341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DENNA BILDEN ÄR FÖR KRÅNGLIG. </a:t>
            </a:r>
          </a:p>
        </p:txBody>
      </p:sp>
    </p:spTree>
    <p:extLst>
      <p:ext uri="{BB962C8B-B14F-4D97-AF65-F5344CB8AC3E}">
        <p14:creationId xmlns:p14="http://schemas.microsoft.com/office/powerpoint/2010/main" val="202806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Problem: Limited growth</a:t>
            </a:r>
          </a:p>
          <a:p>
            <a:r>
              <a:rPr lang="en-US">
                <a:solidFill>
                  <a:schemeClr val="bg1"/>
                </a:solidFill>
              </a:rPr>
              <a:t>Robot automation is limited</a:t>
            </a:r>
          </a:p>
          <a:p>
            <a:r>
              <a:rPr lang="en-US">
                <a:solidFill>
                  <a:schemeClr val="bg1"/>
                </a:solidFill>
              </a:rPr>
              <a:t>Productivity per sqm is lower with robots than humans</a:t>
            </a:r>
          </a:p>
          <a:p>
            <a:r>
              <a:rPr lang="en-US">
                <a:solidFill>
                  <a:schemeClr val="bg1"/>
                </a:solidFill>
              </a:rPr>
              <a:t>This gives estimated business opportunity (sizeable)</a:t>
            </a:r>
          </a:p>
          <a:p>
            <a:endParaRPr lang="en-US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SMB; 8 out of 10 would like to have higher automation but…. 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1194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Problem: Limited growth</a:t>
            </a:r>
          </a:p>
          <a:p>
            <a:r>
              <a:rPr lang="en-US">
                <a:solidFill>
                  <a:schemeClr val="bg1"/>
                </a:solidFill>
              </a:rPr>
              <a:t>Robot automation is limited</a:t>
            </a:r>
          </a:p>
          <a:p>
            <a:r>
              <a:rPr lang="en-US">
                <a:solidFill>
                  <a:schemeClr val="bg1"/>
                </a:solidFill>
              </a:rPr>
              <a:t>Productivity per sqm is lower with robots than humans</a:t>
            </a:r>
          </a:p>
          <a:p>
            <a:r>
              <a:rPr lang="en-US">
                <a:solidFill>
                  <a:schemeClr val="bg1"/>
                </a:solidFill>
              </a:rPr>
              <a:t>This gives estimated business opportunity (sizeable)</a:t>
            </a:r>
          </a:p>
          <a:p>
            <a:endParaRPr lang="en-US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SMB; 8 out of 10 would like to have higher automation but…. 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492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85D4E19-F219-F046-8D0F-92F888EED6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06900" y="2732885"/>
            <a:ext cx="3378200" cy="126682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213F12-2A7B-2E4D-9BA5-9D1FFFA9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B3FA0D-44D2-9542-923A-1D53A44D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6C7FC9-1EC8-E540-BFEF-D76D8FBE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997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. 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4171AF-43C9-DB47-AB56-C04C429A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394828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46AF14C-A690-AB4F-B00E-E87037C7A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6738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638365-3FCC-9144-A7F1-2550D26F9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65120"/>
            <a:ext cx="3932237" cy="32038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0FB349E-167F-ED45-B130-49FF7CA6A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5476CA-4396-5C4A-9F8E-2CA2E3CC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9AABC70-2444-C84A-ADCA-40DB83DB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2E8B434-3EE1-46D5-AE4E-5FE28BF8A4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9" y="339433"/>
            <a:ext cx="2820627" cy="3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6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.2 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4171AF-43C9-DB47-AB56-C04C429A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976" y="987425"/>
            <a:ext cx="3932237" cy="1394828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46AF14C-A690-AB4F-B00E-E87037C7A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963" y="987425"/>
            <a:ext cx="66738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638365-3FCC-9144-A7F1-2550D26F9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9976" y="2665120"/>
            <a:ext cx="3932237" cy="32038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0FB349E-167F-ED45-B130-49FF7CA6A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5476CA-4396-5C4A-9F8E-2CA2E3CC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9AABC70-2444-C84A-ADCA-40DB83DB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21BCE2D-51FC-4C07-94DB-54B36077A2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464" y="339823"/>
            <a:ext cx="2820627" cy="3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1 Bildrubrik och text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C9A121A8-A7BD-0244-9491-42B1FFBD80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7413"/>
          </a:xfrm>
          <a:solidFill>
            <a:srgbClr val="BBBCB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0C4BC-2BCB-5E4A-946A-BAC0E31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399" y="3693885"/>
            <a:ext cx="2997201" cy="248307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F715AF-2316-C34F-B9E1-3C1BF493E0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67480" y="339842"/>
            <a:ext cx="2789558" cy="364307"/>
          </a:xfrm>
          <a:prstGeom prst="rect">
            <a:avLst/>
          </a:prstGeom>
        </p:spPr>
      </p:pic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7DE88C77-C0D3-1E4A-A8C1-0B0F07F3780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55012" y="3693884"/>
            <a:ext cx="2997201" cy="248307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5003B8BD-100A-6442-91FE-EA0CACB2E6E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9788" y="3693884"/>
            <a:ext cx="2997201" cy="248307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62A3577-79FE-481A-B6A2-DE5AF9F37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67480" y="339842"/>
            <a:ext cx="2789558" cy="36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7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2 Två runda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0C4BC-2BCB-5E4A-946A-BAC0E31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307681"/>
            <a:ext cx="5256213" cy="1869281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5003B8BD-100A-6442-91FE-EA0CACB2E6E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9788" y="4307680"/>
            <a:ext cx="5256212" cy="1869281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90DEC9AC-C998-E44F-96CF-827D7C1A03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29894" y="836612"/>
            <a:ext cx="3276000" cy="3276000"/>
          </a:xfrm>
          <a:prstGeom prst="ellipse">
            <a:avLst/>
          </a:prstGeom>
          <a:solidFill>
            <a:srgbClr val="BBBCB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bild 8">
            <a:extLst>
              <a:ext uri="{FF2B5EF4-FFF2-40B4-BE49-F238E27FC236}">
                <a16:creationId xmlns:a16="http://schemas.microsoft.com/office/drawing/2014/main" id="{988C0BB9-4C48-2343-9FBE-A640CAD4978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72600" y="836611"/>
            <a:ext cx="3276000" cy="3276000"/>
          </a:xfrm>
          <a:prstGeom prst="ellipse">
            <a:avLst/>
          </a:prstGeom>
          <a:solidFill>
            <a:srgbClr val="BBBCB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29BDC75-13CB-402C-A7F9-D35C615CA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464" y="339823"/>
            <a:ext cx="2820627" cy="3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1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" grpId="0" animBg="1"/>
      <p:bldP spid="1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3 Fyra rund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0C4BC-2BCB-5E4A-946A-BAC0E31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084" y="4005942"/>
            <a:ext cx="2514601" cy="190862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4E893DB-93FF-9345-9981-3E7AABEB34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837612" y="4005942"/>
            <a:ext cx="2514601" cy="190862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C8C345BE-5DCC-4E4A-87F4-E2BA8A9B937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9788" y="4005942"/>
            <a:ext cx="2514601" cy="190862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A4F6CADA-BB25-1F44-97E5-2DBAA07E36A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94316" y="4005942"/>
            <a:ext cx="2514601" cy="190862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C0C401D9-2FE5-1643-9B88-700D046784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49551" y="1391433"/>
            <a:ext cx="2204130" cy="2204130"/>
          </a:xfrm>
          <a:prstGeom prst="ellipse">
            <a:avLst/>
          </a:prstGeom>
          <a:solidFill>
            <a:srgbClr val="BBBCBC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7">
            <a:extLst>
              <a:ext uri="{FF2B5EF4-FFF2-40B4-BE49-F238E27FC236}">
                <a16:creationId xmlns:a16="http://schemas.microsoft.com/office/drawing/2014/main" id="{EE7A9F8B-F8F5-2042-9B98-5343E70BE4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023" y="1393020"/>
            <a:ext cx="2204130" cy="2204130"/>
          </a:xfrm>
          <a:prstGeom prst="ellipse">
            <a:avLst/>
          </a:prstGeom>
          <a:solidFill>
            <a:srgbClr val="BBBCBC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bild 7">
            <a:extLst>
              <a:ext uri="{FF2B5EF4-FFF2-40B4-BE49-F238E27FC236}">
                <a16:creationId xmlns:a16="http://schemas.microsoft.com/office/drawing/2014/main" id="{8A991ECD-B214-6049-83BB-1177945477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4079" y="1393020"/>
            <a:ext cx="2204130" cy="2204130"/>
          </a:xfrm>
          <a:prstGeom prst="ellipse">
            <a:avLst/>
          </a:prstGeom>
          <a:solidFill>
            <a:srgbClr val="BBBCBC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7">
            <a:extLst>
              <a:ext uri="{FF2B5EF4-FFF2-40B4-BE49-F238E27FC236}">
                <a16:creationId xmlns:a16="http://schemas.microsoft.com/office/drawing/2014/main" id="{BD6F9E3D-B18E-4A4B-AACB-9928E3E842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92849" y="1391433"/>
            <a:ext cx="2204130" cy="2204130"/>
          </a:xfrm>
          <a:prstGeom prst="ellipse">
            <a:avLst/>
          </a:prstGeom>
          <a:solidFill>
            <a:srgbClr val="BBBCBC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3467300A-B6E0-4CF2-859D-E04035CF2F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464" y="339823"/>
            <a:ext cx="2820627" cy="3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3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animBg="1"/>
      <p:bldP spid="15" grpId="0" animBg="1"/>
      <p:bldP spid="16" grpId="0" animBg="1"/>
      <p:bldP spid="1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4 Sex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0C4BC-2BCB-5E4A-946A-BAC0E31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601" y="3642010"/>
            <a:ext cx="2085969" cy="52091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4E893DB-93FF-9345-9981-3E7AABEB34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77463" y="5740517"/>
            <a:ext cx="2085969" cy="52091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C8C345BE-5DCC-4E4A-87F4-E2BA8A9B937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407543" y="3642010"/>
            <a:ext cx="2085969" cy="52091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A4F6CADA-BB25-1F44-97E5-2DBAA07E36A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21506" y="3643597"/>
            <a:ext cx="2085969" cy="52091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C0C401D9-2FE5-1643-9B88-700D046784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94923" y="2193124"/>
            <a:ext cx="2478974" cy="1422183"/>
          </a:xfrm>
          <a:prstGeom prst="rect">
            <a:avLst/>
          </a:prstGeom>
          <a:solidFill>
            <a:srgbClr val="BBBCBC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7">
            <a:extLst>
              <a:ext uri="{FF2B5EF4-FFF2-40B4-BE49-F238E27FC236}">
                <a16:creationId xmlns:a16="http://schemas.microsoft.com/office/drawing/2014/main" id="{EE7A9F8B-F8F5-2042-9B98-5343E70BE4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80960" y="2193124"/>
            <a:ext cx="2478974" cy="1422183"/>
          </a:xfrm>
          <a:prstGeom prst="rect">
            <a:avLst/>
          </a:prstGeom>
          <a:solidFill>
            <a:srgbClr val="BBBCBC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bild 7">
            <a:extLst>
              <a:ext uri="{FF2B5EF4-FFF2-40B4-BE49-F238E27FC236}">
                <a16:creationId xmlns:a16="http://schemas.microsoft.com/office/drawing/2014/main" id="{8A991ECD-B214-6049-83BB-1177945477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08887" y="2193124"/>
            <a:ext cx="2478974" cy="1422183"/>
          </a:xfrm>
          <a:prstGeom prst="rect">
            <a:avLst/>
          </a:prstGeom>
          <a:solidFill>
            <a:srgbClr val="BBBCBC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7">
            <a:extLst>
              <a:ext uri="{FF2B5EF4-FFF2-40B4-BE49-F238E27FC236}">
                <a16:creationId xmlns:a16="http://schemas.microsoft.com/office/drawing/2014/main" id="{BD6F9E3D-B18E-4A4B-AACB-9928E3E842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80960" y="4302071"/>
            <a:ext cx="2478974" cy="1422183"/>
          </a:xfrm>
          <a:prstGeom prst="rect">
            <a:avLst/>
          </a:prstGeom>
          <a:solidFill>
            <a:srgbClr val="BBBCBC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9" name="Platshållare för innehåll 2">
            <a:extLst>
              <a:ext uri="{FF2B5EF4-FFF2-40B4-BE49-F238E27FC236}">
                <a16:creationId xmlns:a16="http://schemas.microsoft.com/office/drawing/2014/main" id="{6FFAD63C-C2AF-49EB-B352-2B4A3AF9FF6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691426" y="5762989"/>
            <a:ext cx="2085969" cy="52091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latshållare för innehåll 2">
            <a:extLst>
              <a:ext uri="{FF2B5EF4-FFF2-40B4-BE49-F238E27FC236}">
                <a16:creationId xmlns:a16="http://schemas.microsoft.com/office/drawing/2014/main" id="{974C6E4F-1C22-40B0-B92E-110392CCB13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027622" y="5764576"/>
            <a:ext cx="2085969" cy="52091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1" name="Platshållare för bild 7">
            <a:extLst>
              <a:ext uri="{FF2B5EF4-FFF2-40B4-BE49-F238E27FC236}">
                <a16:creationId xmlns:a16="http://schemas.microsoft.com/office/drawing/2014/main" id="{5F834459-C14A-4C2C-B7EE-A325D3B23F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31119" y="4302071"/>
            <a:ext cx="2478974" cy="1422183"/>
          </a:xfrm>
          <a:prstGeom prst="rect">
            <a:avLst/>
          </a:prstGeom>
          <a:solidFill>
            <a:srgbClr val="BBBCBC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7">
            <a:extLst>
              <a:ext uri="{FF2B5EF4-FFF2-40B4-BE49-F238E27FC236}">
                <a16:creationId xmlns:a16="http://schemas.microsoft.com/office/drawing/2014/main" id="{32ECC569-DE04-4737-B4CE-541BB8EEC38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94923" y="4302071"/>
            <a:ext cx="2478974" cy="1422183"/>
          </a:xfrm>
          <a:prstGeom prst="rect">
            <a:avLst/>
          </a:prstGeom>
          <a:solidFill>
            <a:srgbClr val="BBBCBC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71D22859-4A88-486B-9A21-C659E219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452"/>
            <a:ext cx="6876143" cy="8562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30365043-A604-4E7E-A213-CD3C1F78E7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9" y="339433"/>
            <a:ext cx="2820627" cy="3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5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animBg="1"/>
      <p:bldP spid="15" grpId="0" animBg="1"/>
      <p:bldP spid="16" grpId="0" animBg="1"/>
      <p:bldP spid="17" grpId="0" animBg="1"/>
      <p:bldP spid="19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1" grpId="0" animBg="1"/>
      <p:bldP spid="2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5 Tre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0C4BC-2BCB-5E4A-946A-BAC0E31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1" y="4311626"/>
            <a:ext cx="2803358" cy="126342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C8C345BE-5DCC-4E4A-87F4-E2BA8A9B937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221343" y="4311626"/>
            <a:ext cx="2803358" cy="126342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A4F6CADA-BB25-1F44-97E5-2DBAA07E36A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35306" y="4313213"/>
            <a:ext cx="2803358" cy="126342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C0C401D9-2FE5-1643-9B88-700D046784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36638" y="2324146"/>
            <a:ext cx="3298092" cy="1892110"/>
          </a:xfrm>
          <a:prstGeom prst="rect">
            <a:avLst/>
          </a:prstGeom>
          <a:solidFill>
            <a:srgbClr val="BBBCBC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7">
            <a:extLst>
              <a:ext uri="{FF2B5EF4-FFF2-40B4-BE49-F238E27FC236}">
                <a16:creationId xmlns:a16="http://schemas.microsoft.com/office/drawing/2014/main" id="{EE7A9F8B-F8F5-2042-9B98-5343E70BE4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2675" y="2324146"/>
            <a:ext cx="3298092" cy="1892110"/>
          </a:xfrm>
          <a:prstGeom prst="rect">
            <a:avLst/>
          </a:prstGeom>
          <a:solidFill>
            <a:srgbClr val="BBBCBC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bild 7">
            <a:extLst>
              <a:ext uri="{FF2B5EF4-FFF2-40B4-BE49-F238E27FC236}">
                <a16:creationId xmlns:a16="http://schemas.microsoft.com/office/drawing/2014/main" id="{8A991ECD-B214-6049-83BB-1177945477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50602" y="2324146"/>
            <a:ext cx="3298092" cy="1892110"/>
          </a:xfrm>
          <a:prstGeom prst="rect">
            <a:avLst/>
          </a:prstGeom>
          <a:solidFill>
            <a:srgbClr val="BBBCBC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Rubrik 1">
            <a:extLst>
              <a:ext uri="{FF2B5EF4-FFF2-40B4-BE49-F238E27FC236}">
                <a16:creationId xmlns:a16="http://schemas.microsoft.com/office/drawing/2014/main" id="{9C164E9F-E9BB-4C9C-AFD6-95A78EF1F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452"/>
            <a:ext cx="6876143" cy="8562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2B9DC453-CB48-4CA4-A168-8B07817A05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9" y="339433"/>
            <a:ext cx="2820627" cy="3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animBg="1"/>
      <p:bldP spid="15" grpId="0" animBg="1"/>
      <p:bldP spid="1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aximal text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3FCF9B1-082C-E24D-B629-A544FE94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162BB13-46FB-6443-A67D-BEAEFC06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D90B985-F291-E249-9EDC-7CE42054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787F38F-4FCA-4738-B4DC-F0218B07A7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464" y="339823"/>
            <a:ext cx="2820627" cy="369831"/>
          </a:xfrm>
          <a:prstGeom prst="rect">
            <a:avLst/>
          </a:prstGeom>
        </p:spPr>
      </p:pic>
      <p:sp>
        <p:nvSpPr>
          <p:cNvPr id="11" name="Platshållare för innehåll 5">
            <a:extLst>
              <a:ext uri="{FF2B5EF4-FFF2-40B4-BE49-F238E27FC236}">
                <a16:creationId xmlns:a16="http://schemas.microsoft.com/office/drawing/2014/main" id="{2431EED3-D85E-45E7-9995-E349C4F1A2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836613"/>
            <a:ext cx="10514013" cy="53641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58678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.2 Maximal tex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3FCF9B1-082C-E24D-B629-A544FE94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162BB13-46FB-6443-A67D-BEAEFC06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D90B985-F291-E249-9EDC-7CE42054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787F38F-4FCA-4738-B4DC-F0218B07A7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464" y="339823"/>
            <a:ext cx="2820627" cy="369831"/>
          </a:xfrm>
          <a:prstGeom prst="rect">
            <a:avLst/>
          </a:prstGeom>
        </p:spPr>
      </p:pic>
      <p:sp>
        <p:nvSpPr>
          <p:cNvPr id="11" name="Platshållare för innehåll 5">
            <a:extLst>
              <a:ext uri="{FF2B5EF4-FFF2-40B4-BE49-F238E27FC236}">
                <a16:creationId xmlns:a16="http://schemas.microsoft.com/office/drawing/2014/main" id="{2431EED3-D85E-45E7-9995-E349C4F1A2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7" y="1108806"/>
            <a:ext cx="10514013" cy="51161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F68985FC-667E-41A4-A4EF-3ACF0B6F0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6620"/>
            <a:ext cx="8001000" cy="8562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9307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2 Maximal tex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3FCF9B1-082C-E24D-B629-A544FE94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162BB13-46FB-6443-A67D-BEAEFC06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D90B985-F291-E249-9EDC-7CE42054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787F38F-4FCA-4738-B4DC-F0218B07A7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464" y="339823"/>
            <a:ext cx="2820627" cy="369831"/>
          </a:xfrm>
          <a:prstGeom prst="rect">
            <a:avLst/>
          </a:prstGeom>
        </p:spPr>
      </p:pic>
      <p:sp>
        <p:nvSpPr>
          <p:cNvPr id="11" name="Platshållare för innehåll 5">
            <a:extLst>
              <a:ext uri="{FF2B5EF4-FFF2-40B4-BE49-F238E27FC236}">
                <a16:creationId xmlns:a16="http://schemas.microsoft.com/office/drawing/2014/main" id="{2431EED3-D85E-45E7-9995-E349C4F1A2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6" y="1765300"/>
            <a:ext cx="10514013" cy="443331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F68985FC-667E-41A4-A4EF-3ACF0B6F0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452"/>
            <a:ext cx="10515599" cy="8562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391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FAA348AC-3A26-CF42-8122-631ACF77B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CAE-2648-2E46-9B20-BA2C37581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972217"/>
            <a:ext cx="5175939" cy="23876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574B9A-503A-964A-9B1A-B39769FB9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51892"/>
            <a:ext cx="5175939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174A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213F12-2A7B-2E4D-9BA5-9D1FFFA9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B3FA0D-44D2-9542-923A-1D53A44D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6C7FC9-1EC8-E540-BFEF-D76D8FBE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C1C9080-AF78-4990-AD13-4F2E8C3B6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47" y="337079"/>
            <a:ext cx="2820627" cy="3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98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3 Enbar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3FCF9B1-082C-E24D-B629-A544FE94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162BB13-46FB-6443-A67D-BEAEFC06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D90B985-F291-E249-9EDC-7CE42054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787F38F-4FCA-4738-B4DC-F0218B07A7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464" y="339823"/>
            <a:ext cx="2820627" cy="36983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F68985FC-667E-41A4-A4EF-3ACF0B6F0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452"/>
            <a:ext cx="10515599" cy="8562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847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6. Avsnittsrubrik">
    <p:bg>
      <p:bgPr>
        <a:solidFill>
          <a:srgbClr val="174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26B58A-E994-494B-A6DB-AFAFF59B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476E39-DA50-4A40-8E90-464B8EB0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6FB297-9A3A-454C-8DAB-DED331C2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D27E5819-ECF5-41D6-8BB5-689296C1E1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80" y="343442"/>
            <a:ext cx="2784732" cy="365125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6031BA31-DEEC-AA4B-ABAD-133706547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972217"/>
            <a:ext cx="10515600" cy="23876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E11DECEF-7F77-AB44-942F-AA0A3A08E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51892"/>
            <a:ext cx="1051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66411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, innehåll och 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A53C84-9828-1F48-8280-425A88332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452"/>
            <a:ext cx="6876143" cy="8562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0C4BC-2BCB-5E4A-946A-BAC0E31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6144" cy="4351338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 b="0">
                <a:solidFill>
                  <a:srgbClr val="174A5B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 sz="1200"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C9A121A8-A7BD-0244-9491-42B1FFBD80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825" y="0"/>
            <a:ext cx="3940175" cy="6858000"/>
          </a:xfrm>
          <a:solidFill>
            <a:srgbClr val="BBBCB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0B1B9D15-6476-494F-9001-214EE5681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4" y="334390"/>
            <a:ext cx="2784732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98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.4 Rubrik, mixade fält och 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A53C84-9828-1F48-8280-425A88332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7656" y="834452"/>
            <a:ext cx="6876143" cy="8562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0C4BC-2BCB-5E4A-946A-BAC0E31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7656" y="1825625"/>
            <a:ext cx="6876144" cy="16017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C9A121A8-A7BD-0244-9491-42B1FFBD80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940175" cy="6858000"/>
          </a:xfrm>
          <a:solidFill>
            <a:srgbClr val="BBBCB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DAEA2573-1B3E-D644-9B17-3370C4DF9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7656" y="3427413"/>
            <a:ext cx="3395808" cy="2762250"/>
          </a:xfrm>
        </p:spPr>
        <p:txBody>
          <a:bodyPr lIns="90000"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6" name="Platshållare för innehåll 3">
            <a:extLst>
              <a:ext uri="{FF2B5EF4-FFF2-40B4-BE49-F238E27FC236}">
                <a16:creationId xmlns:a16="http://schemas.microsoft.com/office/drawing/2014/main" id="{49CD97DF-4C07-0A45-82D0-EBF16CAC10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57991" y="3438525"/>
            <a:ext cx="3395808" cy="2762250"/>
          </a:xfrm>
        </p:spPr>
        <p:txBody>
          <a:bodyPr lIns="90000"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3DF4334A-20E6-7449-8551-29403731C5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80" y="343442"/>
            <a:ext cx="2784732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6. Avsnittsrubrik">
    <p:bg>
      <p:bgPr>
        <a:solidFill>
          <a:srgbClr val="174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26B58A-E994-494B-A6DB-AFAFF59B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476E39-DA50-4A40-8E90-464B8EB0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6FB297-9A3A-454C-8DAB-DED331C2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D27E5819-ECF5-41D6-8BB5-689296C1E1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80" y="343442"/>
            <a:ext cx="2784732" cy="365125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1C770AAE-D831-1247-8D8B-24D6561495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718" y="864268"/>
            <a:ext cx="7964212" cy="85623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09981811-B0C8-0C48-A029-215390010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927051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6. Avsnittsrubrik">
    <p:bg>
      <p:bgPr>
        <a:solidFill>
          <a:srgbClr val="174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26B58A-E994-494B-A6DB-AFAFF59B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476E39-DA50-4A40-8E90-464B8EB0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6FB297-9A3A-454C-8DAB-DED331C2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D27E5819-ECF5-41D6-8BB5-689296C1E1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80" y="343442"/>
            <a:ext cx="2784732" cy="365125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31E3134E-EDD0-2E4E-9476-956F90F21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718" y="864268"/>
            <a:ext cx="4509013" cy="85623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9385227E-8ADA-8441-B07C-1002E6FDA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18" y="1855441"/>
            <a:ext cx="4509014" cy="4351338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 b="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0" name="Platshållare för innehåll 14">
            <a:extLst>
              <a:ext uri="{FF2B5EF4-FFF2-40B4-BE49-F238E27FC236}">
                <a16:creationId xmlns:a16="http://schemas.microsoft.com/office/drawing/2014/main" id="{8BABF87D-CC3E-AA44-A0ED-9898558C29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32375" y="864841"/>
            <a:ext cx="6242050" cy="53419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664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. Avsnittsrubrik">
    <p:bg>
      <p:bgPr>
        <a:solidFill>
          <a:srgbClr val="174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D27E5819-ECF5-41D6-8BB5-689296C1E1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80" y="343442"/>
            <a:ext cx="2784732" cy="365125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3613F8C9-88C7-7346-A5EA-6776BC2B0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4786" y="834452"/>
            <a:ext cx="4509013" cy="85623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3572F82-8539-5240-85B7-A8AECAC8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786" y="1825625"/>
            <a:ext cx="4509014" cy="4351338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 b="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14C50A24-0CC6-4B45-A67A-1805887DF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F5D25D25-8FB9-714F-A653-420B206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0E8E0C9C-9A75-B640-BB9F-48C69F5C3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Platshållare för innehåll 14">
            <a:extLst>
              <a:ext uri="{FF2B5EF4-FFF2-40B4-BE49-F238E27FC236}">
                <a16:creationId xmlns:a16="http://schemas.microsoft.com/office/drawing/2014/main" id="{4FAD7701-E5A9-254E-B7F6-A3DB7D1D31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4718" y="845265"/>
            <a:ext cx="6242050" cy="53419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1164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6. Avsnittsrubrik">
    <p:bg>
      <p:bgPr>
        <a:solidFill>
          <a:srgbClr val="174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26B58A-E994-494B-A6DB-AFAFF59B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476E39-DA50-4A40-8E90-464B8EB0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6FB297-9A3A-454C-8DAB-DED331C2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D27E5819-ECF5-41D6-8BB5-689296C1E1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80" y="343442"/>
            <a:ext cx="2784732" cy="365125"/>
          </a:xfrm>
          <a:prstGeom prst="rect">
            <a:avLst/>
          </a:prstGeom>
        </p:spPr>
      </p:pic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DC5D929-0DC9-DB42-A11E-0B4930A253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085881"/>
            <a:ext cx="4986130" cy="19669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2E704D01-6AFE-874E-9011-31CB3A0E56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8217" y="4085881"/>
            <a:ext cx="4986130" cy="19669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innehåll 15">
            <a:extLst>
              <a:ext uri="{FF2B5EF4-FFF2-40B4-BE49-F238E27FC236}">
                <a16:creationId xmlns:a16="http://schemas.microsoft.com/office/drawing/2014/main" id="{3DF39993-04AD-4745-9738-D569B8EB18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77784" y="1946173"/>
            <a:ext cx="4906963" cy="1966912"/>
          </a:xfrm>
        </p:spPr>
        <p:txBody>
          <a:bodyPr>
            <a:noAutofit/>
          </a:bodyPr>
          <a:lstStyle>
            <a:lvl1pPr marL="0" indent="0" algn="ctr">
              <a:buNone/>
              <a:defRPr sz="13800">
                <a:solidFill>
                  <a:schemeClr val="accent4"/>
                </a:solidFill>
              </a:defRPr>
            </a:lvl1pPr>
            <a:lvl2pPr marL="457200" indent="0" algn="ctr">
              <a:buNone/>
              <a:defRPr sz="13800">
                <a:solidFill>
                  <a:schemeClr val="accent4"/>
                </a:solidFill>
              </a:defRPr>
            </a:lvl2pPr>
            <a:lvl3pPr marL="914400" indent="0" algn="ctr">
              <a:buNone/>
              <a:defRPr sz="13800">
                <a:solidFill>
                  <a:schemeClr val="accent4"/>
                </a:solidFill>
              </a:defRPr>
            </a:lvl3pPr>
            <a:lvl4pPr marL="1371600" indent="0" algn="ctr">
              <a:buNone/>
              <a:defRPr sz="13800">
                <a:solidFill>
                  <a:schemeClr val="accent4"/>
                </a:solidFill>
              </a:defRPr>
            </a:lvl4pPr>
            <a:lvl5pPr marL="1828800" indent="0" algn="ctr">
              <a:buNone/>
              <a:defRPr sz="13800">
                <a:solidFill>
                  <a:schemeClr val="accent4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7" name="Platshållare för innehåll 15">
            <a:extLst>
              <a:ext uri="{FF2B5EF4-FFF2-40B4-BE49-F238E27FC236}">
                <a16:creationId xmlns:a16="http://schemas.microsoft.com/office/drawing/2014/main" id="{26C85509-A7F7-C64A-B98B-A31BC457EF5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57384" y="1960185"/>
            <a:ext cx="4906963" cy="196691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13800" dirty="0" smtClean="0">
                <a:solidFill>
                  <a:schemeClr val="accent4"/>
                </a:solidFill>
              </a:defRPr>
            </a:lvl1pPr>
            <a:lvl2pPr>
              <a:defRPr lang="sv-SE" sz="13800" dirty="0" smtClean="0">
                <a:solidFill>
                  <a:schemeClr val="accent4"/>
                </a:solidFill>
              </a:defRPr>
            </a:lvl2pPr>
            <a:lvl3pPr>
              <a:defRPr lang="sv-SE" sz="13800" dirty="0" smtClean="0">
                <a:solidFill>
                  <a:schemeClr val="accent4"/>
                </a:solidFill>
              </a:defRPr>
            </a:lvl3pPr>
            <a:lvl4pPr>
              <a:defRPr lang="sv-SE" sz="13800" dirty="0" smtClean="0">
                <a:solidFill>
                  <a:schemeClr val="accent4"/>
                </a:solidFill>
              </a:defRPr>
            </a:lvl4pPr>
            <a:lvl5pPr>
              <a:defRPr lang="sv-SE" sz="13800" dirty="0">
                <a:solidFill>
                  <a:schemeClr val="accent4"/>
                </a:solidFill>
              </a:defRPr>
            </a:lvl5pPr>
          </a:lstStyle>
          <a:p>
            <a:pPr marL="0" lvl="0" indent="0" algn="ctr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3C65409C-615A-3A41-8B0D-D80D39A6CC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718" y="864268"/>
            <a:ext cx="7964212" cy="85623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7540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6. Avsnittsrubrik">
    <p:bg>
      <p:bgPr>
        <a:solidFill>
          <a:srgbClr val="174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26B58A-E994-494B-A6DB-AFAFF59B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476E39-DA50-4A40-8E90-464B8EB0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6FB297-9A3A-454C-8DAB-DED331C2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D27E5819-ECF5-41D6-8BB5-689296C1E1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80" y="343442"/>
            <a:ext cx="2784732" cy="365125"/>
          </a:xfrm>
          <a:prstGeom prst="rect">
            <a:avLst/>
          </a:prstGeom>
        </p:spPr>
      </p:pic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DC5D929-0DC9-DB42-A11E-0B4930A253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085881"/>
            <a:ext cx="4986130" cy="19669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innehåll 15">
            <a:extLst>
              <a:ext uri="{FF2B5EF4-FFF2-40B4-BE49-F238E27FC236}">
                <a16:creationId xmlns:a16="http://schemas.microsoft.com/office/drawing/2014/main" id="{3DF39993-04AD-4745-9738-D569B8EB18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77784" y="1946173"/>
            <a:ext cx="4906963" cy="1966912"/>
          </a:xfrm>
        </p:spPr>
        <p:txBody>
          <a:bodyPr>
            <a:noAutofit/>
          </a:bodyPr>
          <a:lstStyle>
            <a:lvl1pPr marL="0" indent="0" algn="ctr">
              <a:buNone/>
              <a:defRPr sz="13800">
                <a:solidFill>
                  <a:schemeClr val="accent4"/>
                </a:solidFill>
              </a:defRPr>
            </a:lvl1pPr>
            <a:lvl2pPr marL="457200" indent="0" algn="ctr">
              <a:buNone/>
              <a:defRPr sz="13800">
                <a:solidFill>
                  <a:schemeClr val="accent4"/>
                </a:solidFill>
              </a:defRPr>
            </a:lvl2pPr>
            <a:lvl3pPr marL="914400" indent="0" algn="ctr">
              <a:buNone/>
              <a:defRPr sz="13800">
                <a:solidFill>
                  <a:schemeClr val="accent4"/>
                </a:solidFill>
              </a:defRPr>
            </a:lvl3pPr>
            <a:lvl4pPr marL="1371600" indent="0" algn="ctr">
              <a:buNone/>
              <a:defRPr sz="13800">
                <a:solidFill>
                  <a:schemeClr val="accent4"/>
                </a:solidFill>
              </a:defRPr>
            </a:lvl4pPr>
            <a:lvl5pPr marL="1828800" indent="0" algn="ctr">
              <a:buNone/>
              <a:defRPr sz="13800">
                <a:solidFill>
                  <a:schemeClr val="accent4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3C65409C-615A-3A41-8B0D-D80D39A6CC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718" y="864268"/>
            <a:ext cx="7964212" cy="85623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356EB57F-AD96-6B45-8A0D-5814DBB66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786" y="1946173"/>
            <a:ext cx="4509014" cy="410662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7232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6. Avsnittsrubrik">
    <p:bg>
      <p:bgPr>
        <a:solidFill>
          <a:srgbClr val="174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26B58A-E994-494B-A6DB-AFAFF59B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476E39-DA50-4A40-8E90-464B8EB0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6FB297-9A3A-454C-8DAB-DED331C2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D27E5819-ECF5-41D6-8BB5-689296C1E1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80" y="343442"/>
            <a:ext cx="2784732" cy="365125"/>
          </a:xfrm>
          <a:prstGeom prst="rect">
            <a:avLst/>
          </a:prstGeom>
        </p:spPr>
      </p:pic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2E704D01-6AFE-874E-9011-31CB3A0E56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8217" y="4085881"/>
            <a:ext cx="4986130" cy="196691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innehåll 15">
            <a:extLst>
              <a:ext uri="{FF2B5EF4-FFF2-40B4-BE49-F238E27FC236}">
                <a16:creationId xmlns:a16="http://schemas.microsoft.com/office/drawing/2014/main" id="{26C85509-A7F7-C64A-B98B-A31BC457EF5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8218" y="1960185"/>
            <a:ext cx="4986130" cy="196691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3800" dirty="0" smtClean="0">
                <a:solidFill>
                  <a:schemeClr val="accent4"/>
                </a:solidFill>
              </a:defRPr>
            </a:lvl1pPr>
            <a:lvl2pPr>
              <a:defRPr lang="sv-SE" sz="13800" dirty="0" smtClean="0">
                <a:solidFill>
                  <a:schemeClr val="accent4"/>
                </a:solidFill>
              </a:defRPr>
            </a:lvl2pPr>
            <a:lvl3pPr>
              <a:defRPr lang="sv-SE" sz="13800" dirty="0" smtClean="0">
                <a:solidFill>
                  <a:schemeClr val="accent4"/>
                </a:solidFill>
              </a:defRPr>
            </a:lvl3pPr>
            <a:lvl4pPr>
              <a:defRPr lang="sv-SE" sz="13800" dirty="0" smtClean="0">
                <a:solidFill>
                  <a:schemeClr val="accent4"/>
                </a:solidFill>
              </a:defRPr>
            </a:lvl4pPr>
            <a:lvl5pPr>
              <a:defRPr lang="sv-SE" sz="13800" dirty="0">
                <a:solidFill>
                  <a:schemeClr val="accent4"/>
                </a:solidFill>
              </a:defRPr>
            </a:lvl5pPr>
          </a:lstStyle>
          <a:p>
            <a:pPr marL="228600" lvl="0" indent="-228600" algn="ctr"/>
            <a:r>
              <a:rPr lang="sv-SE"/>
              <a:t>Klicka här för att ändra format på bakgrundstexten</a:t>
            </a:r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3C65409C-615A-3A41-8B0D-D80D39A6CC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718" y="864268"/>
            <a:ext cx="7964212" cy="85623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DC6AEA2-1E45-4D41-A31D-F589AF111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185"/>
            <a:ext cx="4509014" cy="409260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0321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A53C84-9828-1F48-8280-425A88332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452"/>
            <a:ext cx="6876143" cy="8562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0C4BC-2BCB-5E4A-946A-BAC0E31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6144" cy="4351338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 b="0">
                <a:solidFill>
                  <a:srgbClr val="174A5B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 sz="1200"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C9A121A8-A7BD-0244-9491-42B1FFBD80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825" y="0"/>
            <a:ext cx="3940175" cy="6858000"/>
          </a:xfrm>
          <a:solidFill>
            <a:srgbClr val="BBBCB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6545B01-D39D-4023-92E2-326189632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3" y="335270"/>
            <a:ext cx="2820627" cy="3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43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Avsnittsrubrik">
    <p:bg>
      <p:bgPr>
        <a:solidFill>
          <a:srgbClr val="174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26B58A-E994-494B-A6DB-AFAFF59B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476E39-DA50-4A40-8E90-464B8EB0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6FB297-9A3A-454C-8DAB-DED331C2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D27E5819-ECF5-41D6-8BB5-689296C1E1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80" y="343442"/>
            <a:ext cx="2784732" cy="365125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9CAA487-292C-1448-83BD-8206D29CB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084" y="4005942"/>
            <a:ext cx="2514601" cy="190862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DFDCDD88-3866-9947-8C50-C013A40A1D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837612" y="4005942"/>
            <a:ext cx="2514601" cy="190862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76BACC0-B821-F041-A7ED-0D9F86C6112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9788" y="4005942"/>
            <a:ext cx="2514601" cy="190862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ABEA970C-B5D7-8B45-B5F9-BEADCE431A6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94316" y="4005942"/>
            <a:ext cx="2514601" cy="190862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bild 7">
            <a:extLst>
              <a:ext uri="{FF2B5EF4-FFF2-40B4-BE49-F238E27FC236}">
                <a16:creationId xmlns:a16="http://schemas.microsoft.com/office/drawing/2014/main" id="{C10A5EF0-A781-C343-BC99-49538514A63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49551" y="1391433"/>
            <a:ext cx="2204130" cy="2204130"/>
          </a:xfrm>
          <a:prstGeom prst="ellipse">
            <a:avLst/>
          </a:prstGeom>
          <a:solidFill>
            <a:srgbClr val="BBBCBC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3504F5C8-285C-5B46-BF5D-FC221A8AFF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023" y="1393020"/>
            <a:ext cx="2204130" cy="2204130"/>
          </a:xfrm>
          <a:prstGeom prst="ellipse">
            <a:avLst/>
          </a:prstGeom>
          <a:solidFill>
            <a:srgbClr val="BBBCBC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7">
            <a:extLst>
              <a:ext uri="{FF2B5EF4-FFF2-40B4-BE49-F238E27FC236}">
                <a16:creationId xmlns:a16="http://schemas.microsoft.com/office/drawing/2014/main" id="{18D337D8-2F80-7042-9418-C1073D45469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4079" y="1393020"/>
            <a:ext cx="2204130" cy="2204130"/>
          </a:xfrm>
          <a:prstGeom prst="ellipse">
            <a:avLst/>
          </a:prstGeom>
          <a:solidFill>
            <a:srgbClr val="BBBCBC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bild 7">
            <a:extLst>
              <a:ext uri="{FF2B5EF4-FFF2-40B4-BE49-F238E27FC236}">
                <a16:creationId xmlns:a16="http://schemas.microsoft.com/office/drawing/2014/main" id="{3682F92B-2A09-0445-A253-889B6FC77BA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92849" y="1391433"/>
            <a:ext cx="2204130" cy="2204130"/>
          </a:xfrm>
          <a:prstGeom prst="ellipse">
            <a:avLst/>
          </a:prstGeom>
          <a:solidFill>
            <a:srgbClr val="BBBCBC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3025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6. Avsnittsrubrik">
    <p:bg>
      <p:bgPr>
        <a:solidFill>
          <a:srgbClr val="174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25C7BC-B2AA-CE4B-953B-E2D4E34BD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7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ED7367F-814D-AC47-955F-312C293CE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741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26B58A-E994-494B-A6DB-AFAFF59B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476E39-DA50-4A40-8E90-464B8EB0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6FB297-9A3A-454C-8DAB-DED331C2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D27E5819-ECF5-41D6-8BB5-689296C1E1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80" y="343442"/>
            <a:ext cx="2784732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95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706D-8A16-4642-92C4-0AE92BF8319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21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blipFill dpi="0" rotWithShape="1">
          <a:blip r:embed="rId2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85D4E19-F219-F046-8D0F-92F888EED6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06900" y="2732885"/>
            <a:ext cx="3378200" cy="126682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213F12-2A7B-2E4D-9BA5-9D1FFFA9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53ED8-1A84-1C43-A3D9-5EC1B926BB0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2023-10-31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B3FA0D-44D2-9542-923A-1D53A44D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6C7FC9-1EC8-E540-BFEF-D76D8FBE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A4B0-C4D2-F54D-ABB2-917F5AFFFBC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174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FAA348AC-3A26-CF42-8122-631ACF77B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CAE-2648-2E46-9B20-BA2C37581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972217"/>
            <a:ext cx="5175939" cy="23876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174A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574B9A-503A-964A-9B1A-B39769FB9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51892"/>
            <a:ext cx="5175939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174A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213F12-2A7B-2E4D-9BA5-9D1FFFA9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53ED8-1A84-1C43-A3D9-5EC1B926BB0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2023-10-31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B3FA0D-44D2-9542-923A-1D53A44D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6C7FC9-1EC8-E540-BFEF-D76D8FBE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A4B0-C4D2-F54D-ABB2-917F5AFFFBC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B398077-3386-B143-924F-40FBF21DC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7479" y="339433"/>
            <a:ext cx="278955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04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433A219-7D4E-4E32-BDAB-360E4135E4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4721" r="67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094FCAE-2648-2E46-9B20-BA2C37581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972217"/>
            <a:ext cx="5175939" cy="23876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174A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574B9A-503A-964A-9B1A-B39769FB9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51892"/>
            <a:ext cx="5175939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174A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213F12-2A7B-2E4D-9BA5-9D1FFFA9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53ED8-1A84-1C43-A3D9-5EC1B926BB0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2023-10-31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B3FA0D-44D2-9542-923A-1D53A44D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6C7FC9-1EC8-E540-BFEF-D76D8FBE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A4B0-C4D2-F54D-ABB2-917F5AFFFBC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B398077-3386-B143-924F-40FBF21DC7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7479" y="339433"/>
            <a:ext cx="278955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81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A53C84-9828-1F48-8280-425A88332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000" y="91440"/>
            <a:ext cx="8186675" cy="856236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0C4BC-2BCB-5E4A-946A-BAC0E31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00" y="1129004"/>
            <a:ext cx="11667999" cy="5047959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 b="0">
                <a:solidFill>
                  <a:srgbClr val="174A5B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 sz="1200"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53ED8-1A84-1C43-A3D9-5EC1B926BB0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2023-10-31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A4B0-C4D2-F54D-ABB2-917F5AFFFBC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F715AF-2316-C34F-B9E1-3C1BF493E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0848" y="336995"/>
            <a:ext cx="278955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15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A53C84-9828-1F48-8280-425A88332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000" y="91440"/>
            <a:ext cx="8186675" cy="856236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0C4BC-2BCB-5E4A-946A-BAC0E31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01" y="1129004"/>
            <a:ext cx="5719700" cy="5047959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 b="0">
                <a:solidFill>
                  <a:srgbClr val="174A5B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 sz="1200"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53ED8-1A84-1C43-A3D9-5EC1B926BB0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2023-10-31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A4B0-C4D2-F54D-ABB2-917F5AFFFBC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F715AF-2316-C34F-B9E1-3C1BF493E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0848" y="336995"/>
            <a:ext cx="2789558" cy="36512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B8FEFD-360F-475D-AD5D-2897CA1B63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0302" y="1129004"/>
            <a:ext cx="5719698" cy="50479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2763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A53C84-9828-1F48-8280-425A88332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000" y="91440"/>
            <a:ext cx="8186675" cy="856236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0C4BC-2BCB-5E4A-946A-BAC0E31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01" y="1129004"/>
            <a:ext cx="3803904" cy="5047959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 b="0">
                <a:solidFill>
                  <a:srgbClr val="174A5B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 sz="1200"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53ED8-1A84-1C43-A3D9-5EC1B926BB0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2023-10-31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A4B0-C4D2-F54D-ABB2-917F5AFFFBC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F715AF-2316-C34F-B9E1-3C1BF493E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0848" y="336995"/>
            <a:ext cx="2789558" cy="36512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B8FEFD-360F-475D-AD5D-2897CA1B63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94048" y="1129004"/>
            <a:ext cx="3803904" cy="50479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72944874-66DB-4954-A0E8-1956334DB5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26095" y="1127063"/>
            <a:ext cx="3803904" cy="50479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6841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6 16:9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A53C84-9828-1F48-8280-425A88332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000" y="91440"/>
            <a:ext cx="8186675" cy="856236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0C4BC-2BCB-5E4A-946A-BAC0E31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2" y="1716242"/>
            <a:ext cx="3803904" cy="2139696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 b="0">
                <a:solidFill>
                  <a:srgbClr val="174A5B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 sz="1200"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53ED8-1A84-1C43-A3D9-5EC1B926BB0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2023-10-31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A4B0-C4D2-F54D-ABB2-917F5AFFFBC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F715AF-2316-C34F-B9E1-3C1BF493E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0848" y="336995"/>
            <a:ext cx="2789558" cy="36512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B8FEFD-360F-475D-AD5D-2897CA1B63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94048" y="1716241"/>
            <a:ext cx="3803904" cy="2139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72944874-66DB-4954-A0E8-1956334DB5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26095" y="1714300"/>
            <a:ext cx="3803904" cy="2139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60FBD265-4F09-4878-A785-7A936D385B3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62001" y="4035325"/>
            <a:ext cx="3803904" cy="2141638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 b="0">
                <a:solidFill>
                  <a:srgbClr val="174A5B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 sz="1200"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F975960E-BABF-4ED7-A0F3-9013FB7E1AD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94048" y="4037267"/>
            <a:ext cx="3803904" cy="2139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1BD63661-BA48-4998-8222-BA82267B1A6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26095" y="4035326"/>
            <a:ext cx="3803904" cy="2139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2D8112A-A90F-4A20-BA7A-7A42FB0EAB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2000" y="1077714"/>
            <a:ext cx="3803904" cy="519268"/>
          </a:xfrm>
        </p:spPr>
        <p:txBody>
          <a:bodyPr anchor="ctr">
            <a:normAutofit/>
          </a:bodyPr>
          <a:lstStyle>
            <a:lvl1pPr marL="0" indent="0">
              <a:buNone/>
              <a:defRPr lang="en-US" sz="1700" b="1" i="0" kern="1200" dirty="0" smtClean="0">
                <a:solidFill>
                  <a:srgbClr val="174A5B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8AACA56A-4024-419B-AEA7-5291739FB3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4048" y="1071354"/>
            <a:ext cx="3803904" cy="519268"/>
          </a:xfrm>
        </p:spPr>
        <p:txBody>
          <a:bodyPr anchor="ctr">
            <a:normAutofit/>
          </a:bodyPr>
          <a:lstStyle>
            <a:lvl1pPr marL="0" indent="0">
              <a:buNone/>
              <a:defRPr lang="en-US" sz="1700" b="1" i="0" kern="1200" dirty="0" smtClean="0">
                <a:solidFill>
                  <a:srgbClr val="174A5B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46399FB-0DB9-48A1-9F5B-482CF3558D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26095" y="1063743"/>
            <a:ext cx="3803904" cy="519268"/>
          </a:xfrm>
        </p:spPr>
        <p:txBody>
          <a:bodyPr anchor="ctr">
            <a:normAutofit/>
          </a:bodyPr>
          <a:lstStyle>
            <a:lvl1pPr marL="0" indent="0">
              <a:buNone/>
              <a:defRPr lang="en-US" sz="1700" b="1" i="0" kern="1200" dirty="0" smtClean="0">
                <a:solidFill>
                  <a:srgbClr val="174A5B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02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1 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A53C84-9828-1F48-8280-425A88332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7656" y="834452"/>
            <a:ext cx="6876143" cy="8562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0C4BC-2BCB-5E4A-946A-BAC0E31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7656" y="1825625"/>
            <a:ext cx="6876144" cy="4351338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 b="0">
                <a:solidFill>
                  <a:srgbClr val="174A5B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 sz="1200"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C9A121A8-A7BD-0244-9491-42B1FFBD80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940175" cy="6858000"/>
          </a:xfrm>
          <a:solidFill>
            <a:srgbClr val="BBBCB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ABF8B93-2C40-4327-BF39-5AA39E315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47" y="337079"/>
            <a:ext cx="2820627" cy="3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A53C84-9828-1F48-8280-425A88332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000" y="91440"/>
            <a:ext cx="8186675" cy="856236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0C4BC-2BCB-5E4A-946A-BAC0E31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01" y="1129004"/>
            <a:ext cx="8186674" cy="5047959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 b="0">
                <a:solidFill>
                  <a:srgbClr val="174A5B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 sz="1200"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53ED8-1A84-1C43-A3D9-5EC1B926BB0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2023-10-31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A4B0-C4D2-F54D-ABB2-917F5AFFFBC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F715AF-2316-C34F-B9E1-3C1BF493E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0848" y="336995"/>
            <a:ext cx="2789558" cy="36512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B8FEFD-360F-475D-AD5D-2897CA1B63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610600" y="1129004"/>
            <a:ext cx="3319272" cy="50479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2324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A53C84-9828-1F48-8280-425A88332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000" y="91440"/>
            <a:ext cx="8186675" cy="856236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0C4BC-2BCB-5E4A-946A-BAC0E31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00" y="1129004"/>
            <a:ext cx="7114032" cy="5047959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 b="0">
                <a:solidFill>
                  <a:srgbClr val="174A5B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 sz="1200"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53ED8-1A84-1C43-A3D9-5EC1B926BB0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2023-10-31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A4B0-C4D2-F54D-ABB2-917F5AFFFBC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F715AF-2316-C34F-B9E1-3C1BF493E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0848" y="336995"/>
            <a:ext cx="2789558" cy="36512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B8FEFD-360F-475D-AD5D-2897CA1B63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13447" y="1129004"/>
            <a:ext cx="4416552" cy="50479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8473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:2x4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A53C84-9828-1F48-8280-425A88332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000" y="91440"/>
            <a:ext cx="8186675" cy="856236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0C4BC-2BCB-5E4A-946A-BAC0E31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01" y="1129004"/>
            <a:ext cx="8186674" cy="5047959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 b="0">
                <a:solidFill>
                  <a:srgbClr val="174A5B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 sz="1200"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53ED8-1A84-1C43-A3D9-5EC1B926BB0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2023-10-31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A4B0-C4D2-F54D-ABB2-917F5AFFFBC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F715AF-2316-C34F-B9E1-3C1BF493E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0848" y="336995"/>
            <a:ext cx="2789558" cy="36512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B8FEFD-360F-475D-AD5D-2897CA1B632F}"/>
              </a:ext>
            </a:extLst>
          </p:cNvPr>
          <p:cNvSpPr>
            <a:spLocks noGrp="1" noChangeAspect="1"/>
          </p:cNvSpPr>
          <p:nvPr>
            <p:ph sz="quarter" idx="14"/>
          </p:nvPr>
        </p:nvSpPr>
        <p:spPr>
          <a:xfrm>
            <a:off x="8610600" y="1129004"/>
            <a:ext cx="3319399" cy="248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907FE7-F77E-4CE2-8891-E34E2AFD51C3}"/>
              </a:ext>
            </a:extLst>
          </p:cNvPr>
          <p:cNvSpPr>
            <a:spLocks noGrp="1" noChangeAspect="1"/>
          </p:cNvSpPr>
          <p:nvPr>
            <p:ph sz="quarter" idx="15"/>
          </p:nvPr>
        </p:nvSpPr>
        <p:spPr>
          <a:xfrm>
            <a:off x="8610600" y="3687414"/>
            <a:ext cx="3319399" cy="248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95523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:2x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A53C84-9828-1F48-8280-425A88332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000" y="91440"/>
            <a:ext cx="8186675" cy="856236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0C4BC-2BCB-5E4A-946A-BAC0E31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01" y="1129004"/>
            <a:ext cx="7109183" cy="5047959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 b="0">
                <a:solidFill>
                  <a:srgbClr val="174A5B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 sz="1200"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53ED8-1A84-1C43-A3D9-5EC1B926BB0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2023-10-31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A4B0-C4D2-F54D-ABB2-917F5AFFFBC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F715AF-2316-C34F-B9E1-3C1BF493E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0848" y="336995"/>
            <a:ext cx="2789558" cy="36512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B8FEFD-360F-475D-AD5D-2897CA1B63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13447" y="1127062"/>
            <a:ext cx="4416552" cy="248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907FE7-F77E-4CE2-8891-E34E2AFD51C3}"/>
              </a:ext>
            </a:extLst>
          </p:cNvPr>
          <p:cNvSpPr>
            <a:spLocks noGrp="1" noChangeAspect="1"/>
          </p:cNvSpPr>
          <p:nvPr>
            <p:ph sz="quarter" idx="15"/>
          </p:nvPr>
        </p:nvSpPr>
        <p:spPr>
          <a:xfrm>
            <a:off x="7513448" y="3687414"/>
            <a:ext cx="4416552" cy="248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1618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A53C84-9828-1F48-8280-425A88332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000" y="91440"/>
            <a:ext cx="8186675" cy="856236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0C4BC-2BCB-5E4A-946A-BAC0E31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01" y="1129004"/>
            <a:ext cx="3803904" cy="5047959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 b="0">
                <a:solidFill>
                  <a:srgbClr val="174A5B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 sz="1200"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53ED8-1A84-1C43-A3D9-5EC1B926BB0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2023-10-31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A4B0-C4D2-F54D-ABB2-917F5AFFFBC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F715AF-2316-C34F-B9E1-3C1BF493E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0848" y="336995"/>
            <a:ext cx="2789558" cy="36512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B8FEFD-360F-475D-AD5D-2897CA1B63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17621" y="1127063"/>
            <a:ext cx="7616952" cy="50479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4030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174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25C7BC-B2AA-CE4B-953B-E2D4E34BD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7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ED7367F-814D-AC47-955F-312C293CE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741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26B58A-E994-494B-A6DB-AFAFF59B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53ED8-1A84-1C43-A3D9-5EC1B926BB0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2023-10-31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476E39-DA50-4A40-8E90-464B8EB0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6FB297-9A3A-454C-8DAB-DED331C2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A4B0-C4D2-F54D-ABB2-917F5AFFFBC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2AC99EA-BF57-8D4C-B888-D812C60611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67480" y="339433"/>
            <a:ext cx="278955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949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23E6C-D2D5-498E-9BC2-AC6F3B40E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6E5A5-62C9-46DA-A869-83408066D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DFE69-EAC5-49CF-B06B-AB7666C79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AC18D-3DE1-4343-A2BB-D8AB619137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1E1B5-F0EC-4E62-BCEE-666B2445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F9C22-3DCF-47DC-BB9D-31D9EC5D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A688FB-8083-4EB6-AA5F-897254A9D1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1478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87F48-6AEB-4807-BDC8-7DDE55566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4678E-5752-4F37-B591-9CC5BCDC2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C15D-5E0C-4000-949C-4ACB402CE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6A01-E514-4B11-A82C-B81913C20E4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EADD4-D7E1-4721-AABD-6E829D431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CD3B-8279-4E08-A920-D373E9BE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8040-8EFD-4251-ADF7-CFCB1572C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916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A53C84-9828-1F48-8280-425A88332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452"/>
            <a:ext cx="6876143" cy="8562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0C4BC-2BCB-5E4A-946A-BAC0E31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6144" cy="4351338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 b="0">
                <a:solidFill>
                  <a:srgbClr val="174A5B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 sz="1200"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53ED8-1A84-1C43-A3D9-5EC1B926BB0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2023-10-31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A4B0-C4D2-F54D-ABB2-917F5AFFFBC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C9A121A8-A7BD-0244-9491-42B1FFBD80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825" y="0"/>
            <a:ext cx="3940175" cy="6858000"/>
          </a:xfrm>
          <a:solidFill>
            <a:srgbClr val="BBBCB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F715AF-2316-C34F-B9E1-3C1BF493E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963" y="339433"/>
            <a:ext cx="278955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6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2 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2EACE7FD-115D-3449-B0D7-D8C80A7DF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34452"/>
            <a:ext cx="4509013" cy="8562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4C783827-5BF7-524B-84BE-3511E9836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25625"/>
            <a:ext cx="4509014" cy="4351338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 b="0">
                <a:solidFill>
                  <a:srgbClr val="174A5B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 sz="1200"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BAB7323E-B056-4248-9B98-D3D2261EB2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00921" y="834452"/>
            <a:ext cx="6256117" cy="5366323"/>
          </a:xfrm>
          <a:solidFill>
            <a:srgbClr val="BBBCB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BFA6D28-5765-4B9F-841A-B26B5D0D7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3" y="335270"/>
            <a:ext cx="2820627" cy="3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9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.2 Maximal tex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3FCF9B1-082C-E24D-B629-A544FE94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162BB13-46FB-6443-A67D-BEAEFC06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D90B985-F291-E249-9EDC-7CE42054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787F38F-4FCA-4738-B4DC-F0218B07A7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464" y="339823"/>
            <a:ext cx="2820627" cy="369831"/>
          </a:xfrm>
          <a:prstGeom prst="rect">
            <a:avLst/>
          </a:prstGeom>
        </p:spPr>
      </p:pic>
      <p:sp>
        <p:nvSpPr>
          <p:cNvPr id="11" name="Platshållare för innehåll 5">
            <a:extLst>
              <a:ext uri="{FF2B5EF4-FFF2-40B4-BE49-F238E27FC236}">
                <a16:creationId xmlns:a16="http://schemas.microsoft.com/office/drawing/2014/main" id="{2431EED3-D85E-45E7-9995-E349C4F1A2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7" y="1108806"/>
            <a:ext cx="6393351" cy="51161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F68985FC-667E-41A4-A4EF-3ACF0B6F0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6620"/>
            <a:ext cx="8001000" cy="8562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2" name="Platshållare för bild 8">
            <a:extLst>
              <a:ext uri="{FF2B5EF4-FFF2-40B4-BE49-F238E27FC236}">
                <a16:creationId xmlns:a16="http://schemas.microsoft.com/office/drawing/2014/main" id="{72015DE5-7C10-7518-FD95-CF2168C446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91046" y="1084253"/>
            <a:ext cx="4365992" cy="5116522"/>
          </a:xfrm>
          <a:solidFill>
            <a:srgbClr val="BBBCB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14105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3 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A53C84-9828-1F48-8280-425A88332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4786" y="834452"/>
            <a:ext cx="4509013" cy="8562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0C4BC-2BCB-5E4A-946A-BAC0E31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786" y="1825625"/>
            <a:ext cx="4509014" cy="4351338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 b="0">
                <a:solidFill>
                  <a:srgbClr val="174A5B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 sz="1200"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C9A121A8-A7BD-0244-9491-42B1FFBD80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2" y="834452"/>
            <a:ext cx="6256117" cy="5366323"/>
          </a:xfrm>
          <a:solidFill>
            <a:srgbClr val="BBBCB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930F027-A99E-441C-8082-D243182E84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464" y="339823"/>
            <a:ext cx="2820627" cy="3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7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4 Rubrik, mixade fä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A53C84-9828-1F48-8280-425A88332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7656" y="834452"/>
            <a:ext cx="6876143" cy="8562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0C4BC-2BCB-5E4A-946A-BAC0E31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7656" y="1825625"/>
            <a:ext cx="6876144" cy="16017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C9A121A8-A7BD-0244-9491-42B1FFBD80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940175" cy="6858000"/>
          </a:xfrm>
          <a:solidFill>
            <a:srgbClr val="BBBCB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DAEA2573-1B3E-D644-9B17-3370C4DF9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7656" y="3427413"/>
            <a:ext cx="3395808" cy="2762250"/>
          </a:xfrm>
        </p:spPr>
        <p:txBody>
          <a:bodyPr lIns="90000"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6" name="Platshållare för innehåll 3">
            <a:extLst>
              <a:ext uri="{FF2B5EF4-FFF2-40B4-BE49-F238E27FC236}">
                <a16:creationId xmlns:a16="http://schemas.microsoft.com/office/drawing/2014/main" id="{49CD97DF-4C07-0A45-82D0-EBF16CAC10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57991" y="3438525"/>
            <a:ext cx="3395808" cy="2762250"/>
          </a:xfrm>
        </p:spPr>
        <p:txBody>
          <a:bodyPr lIns="90000"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B3ECA64-658E-4721-B59B-B269E1B725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464" y="339823"/>
            <a:ext cx="2820627" cy="3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3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5 Rubrik, mixade fä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A53C84-9828-1F48-8280-425A88332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34452"/>
            <a:ext cx="6876143" cy="8562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74A5B"/>
                </a:solidFill>
              </a:defRPr>
            </a:lvl1pPr>
          </a:lstStyle>
          <a:p>
            <a:r>
              <a:rPr lang="sv-SE"/>
              <a:t>Klicka här för att ändra mall för </a:t>
            </a:r>
            <a:r>
              <a:rPr lang="sv-SE" err="1"/>
              <a:t>rubrikformat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20C4BC-2BCB-5E4A-946A-BAC0E31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25625"/>
            <a:ext cx="6876144" cy="1603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413F1-6F6D-BC47-8565-CA5488EB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3ED8-1A84-1C43-A3D9-5EC1B926BB09}" type="datetimeFigureOut">
              <a:rPr lang="sv-SE" smtClean="0"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3B8F8-E98A-8C4C-8611-8E8DB0A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2A15D7-5C97-0545-BD36-078E976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A4B0-C4D2-F54D-ABB2-917F5AFFFBC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C9A121A8-A7BD-0244-9491-42B1FFBD80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1825" y="0"/>
            <a:ext cx="3940175" cy="6858000"/>
          </a:xfrm>
          <a:solidFill>
            <a:srgbClr val="BBBCBC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96FBBDA8-67E8-9E4C-A12A-6733334A05B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3438525"/>
            <a:ext cx="3395808" cy="2762250"/>
          </a:xfrm>
        </p:spPr>
        <p:txBody>
          <a:bodyPr lIns="90000"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3" name="Platshållare för innehåll 3">
            <a:extLst>
              <a:ext uri="{FF2B5EF4-FFF2-40B4-BE49-F238E27FC236}">
                <a16:creationId xmlns:a16="http://schemas.microsoft.com/office/drawing/2014/main" id="{58FB06D0-7281-2F45-8ADF-42B93DC8772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318535" y="3449637"/>
            <a:ext cx="3395808" cy="2762250"/>
          </a:xfrm>
        </p:spPr>
        <p:txBody>
          <a:bodyPr lIns="90000"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A43C71ED-7A13-421A-8164-8DA58B00F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6" y="326705"/>
            <a:ext cx="2820627" cy="3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FB3EF46-5FE5-7C43-B899-6DBB14DB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452"/>
            <a:ext cx="10515600" cy="8562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5BEC88A-89F5-B44D-8712-438891997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3368ED-BEE4-AB4D-80CF-E57D60FA1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7053ED8-1A84-1C43-A3D9-5EC1B926BB09}" type="datetimeFigureOut">
              <a:rPr lang="sv-SE" smtClean="0"/>
              <a:pPr/>
              <a:t>2023-10-31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0DFD41-1679-F149-924B-469408F38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DF7731-E89A-B149-BE53-70BE7E1F7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9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2" r:id="rId2"/>
    <p:sldLayoutId id="2147483693" r:id="rId3"/>
    <p:sldLayoutId id="2147483694" r:id="rId4"/>
    <p:sldLayoutId id="2147483695" r:id="rId5"/>
    <p:sldLayoutId id="2147483759" r:id="rId6"/>
    <p:sldLayoutId id="2147483696" r:id="rId7"/>
    <p:sldLayoutId id="2147483700" r:id="rId8"/>
    <p:sldLayoutId id="2147483701" r:id="rId9"/>
    <p:sldLayoutId id="2147483702" r:id="rId10"/>
    <p:sldLayoutId id="2147483703" r:id="rId11"/>
    <p:sldLayoutId id="2147483706" r:id="rId12"/>
    <p:sldLayoutId id="2147483707" r:id="rId13"/>
    <p:sldLayoutId id="2147483708" r:id="rId14"/>
    <p:sldLayoutId id="2147483723" r:id="rId15"/>
    <p:sldLayoutId id="2147483724" r:id="rId16"/>
    <p:sldLayoutId id="2147483709" r:id="rId17"/>
    <p:sldLayoutId id="2147483758" r:id="rId18"/>
    <p:sldLayoutId id="2147483726" r:id="rId19"/>
    <p:sldLayoutId id="2147483727" r:id="rId20"/>
    <p:sldLayoutId id="2147483731" r:id="rId21"/>
    <p:sldLayoutId id="2147483753" r:id="rId22"/>
    <p:sldLayoutId id="2147483754" r:id="rId23"/>
    <p:sldLayoutId id="2147483733" r:id="rId24"/>
    <p:sldLayoutId id="2147483730" r:id="rId25"/>
    <p:sldLayoutId id="2147483729" r:id="rId26"/>
    <p:sldLayoutId id="2147483732" r:id="rId27"/>
    <p:sldLayoutId id="2147483735" r:id="rId28"/>
    <p:sldLayoutId id="2147483734" r:id="rId29"/>
    <p:sldLayoutId id="2147483711" r:id="rId30"/>
    <p:sldLayoutId id="2147483728" r:id="rId31"/>
    <p:sldLayoutId id="2147483755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174A5B"/>
          </a:solidFill>
          <a:latin typeface="Montserrat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rgbClr val="174A5B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pos="7151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3906">
          <p15:clr>
            <a:srgbClr val="F26B43"/>
          </p15:clr>
        </p15:guide>
        <p15:guide id="7" pos="7469">
          <p15:clr>
            <a:srgbClr val="F26B43"/>
          </p15:clr>
        </p15:guide>
        <p15:guide id="8" pos="211">
          <p15:clr>
            <a:srgbClr val="F26B43"/>
          </p15:clr>
        </p15:guide>
        <p15:guide id="9" orient="horz" pos="527">
          <p15:clr>
            <a:srgbClr val="F26B43"/>
          </p15:clr>
        </p15:guide>
        <p15:guide id="10" orient="horz" pos="1139">
          <p15:clr>
            <a:srgbClr val="F26B43"/>
          </p15:clr>
        </p15:guide>
        <p15:guide id="11" orient="horz" pos="1071">
          <p15:clr>
            <a:srgbClr val="F26B43"/>
          </p15:clr>
        </p15:guide>
        <p15:guide id="12" orient="horz" pos="231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FB3EF46-5FE5-7C43-B899-6DBB14DB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452"/>
            <a:ext cx="10515600" cy="8562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5BEC88A-89F5-B44D-8712-438891997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3368ED-BEE4-AB4D-80CF-E57D60FA1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53ED8-1A84-1C43-A3D9-5EC1B926BB09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2023-10-31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0DFD41-1679-F149-924B-469408F38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DF7731-E89A-B149-BE53-70BE7E1F7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A4B0-C4D2-F54D-ABB2-917F5AFFFBC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174A5B"/>
          </a:solidFill>
          <a:latin typeface="Montserrat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rgbClr val="174A5B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pos="7151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3906">
          <p15:clr>
            <a:srgbClr val="F26B43"/>
          </p15:clr>
        </p15:guide>
        <p15:guide id="7" pos="7469">
          <p15:clr>
            <a:srgbClr val="F26B43"/>
          </p15:clr>
        </p15:guide>
        <p15:guide id="8" pos="211">
          <p15:clr>
            <a:srgbClr val="F26B43"/>
          </p15:clr>
        </p15:guide>
        <p15:guide id="9" orient="horz" pos="527">
          <p15:clr>
            <a:srgbClr val="F26B43"/>
          </p15:clr>
        </p15:guide>
        <p15:guide id="10" orient="horz" pos="1139">
          <p15:clr>
            <a:srgbClr val="F26B43"/>
          </p15:clr>
        </p15:guide>
        <p15:guide id="11" orient="horz" pos="1071">
          <p15:clr>
            <a:srgbClr val="F26B43"/>
          </p15:clr>
        </p15:guide>
        <p15:guide id="12" orient="horz" pos="23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tif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inimum Viable Product (MVP)">
            <a:extLst>
              <a:ext uri="{FF2B5EF4-FFF2-40B4-BE49-F238E27FC236}">
                <a16:creationId xmlns:a16="http://schemas.microsoft.com/office/drawing/2014/main" id="{FE2F6B2B-49EE-4B1B-9421-ADC402480A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17AA0-51E4-46B3-96BF-9D9CD96105A7}"/>
              </a:ext>
            </a:extLst>
          </p:cNvPr>
          <p:cNvSpPr txBox="1"/>
          <p:nvPr/>
        </p:nvSpPr>
        <p:spPr>
          <a:xfrm>
            <a:off x="3733432" y="4107356"/>
            <a:ext cx="4725135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800">
              <a:solidFill>
                <a:schemeClr val="bg1"/>
              </a:solidFill>
              <a:latin typeface="Roboto"/>
              <a:ea typeface="Roboto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Roboto"/>
                <a:ea typeface="Roboto"/>
              </a:rPr>
              <a:t>Tomorrow's Robotics Today</a:t>
            </a:r>
            <a:endParaRPr lang="en-US" sz="200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1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3;p41" descr="Bildresultat fÃ¶r robot hand plant">
            <a:extLst>
              <a:ext uri="{FF2B5EF4-FFF2-40B4-BE49-F238E27FC236}">
                <a16:creationId xmlns:a16="http://schemas.microsoft.com/office/drawing/2014/main" id="{BF3823C7-E1E3-E497-6681-A96640F997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7889" y="1319903"/>
            <a:ext cx="28575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0531EB-2B86-2758-27F2-1A35116D752D}"/>
              </a:ext>
            </a:extLst>
          </p:cNvPr>
          <p:cNvSpPr txBox="1">
            <a:spLocks/>
          </p:cNvSpPr>
          <p:nvPr/>
        </p:nvSpPr>
        <p:spPr>
          <a:xfrm>
            <a:off x="836322" y="1246700"/>
            <a:ext cx="4509014" cy="3273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1600" b="0" i="0" kern="1200">
                <a:solidFill>
                  <a:srgbClr val="174A5B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lnSpc>
                <a:spcPct val="105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/>
                </a:solidFill>
              </a:rPr>
              <a:t>LTH startup from 2013</a:t>
            </a:r>
          </a:p>
          <a:p>
            <a:pPr indent="-274320">
              <a:lnSpc>
                <a:spcPct val="105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/>
                </a:solidFill>
              </a:rPr>
              <a:t>~40 employees</a:t>
            </a:r>
          </a:p>
          <a:p>
            <a:pPr indent="-274320">
              <a:lnSpc>
                <a:spcPct val="105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/>
                </a:solidFill>
              </a:rPr>
              <a:t>Find us in the M-house robot lab</a:t>
            </a:r>
          </a:p>
          <a:p>
            <a:pPr indent="-274320">
              <a:lnSpc>
                <a:spcPct val="105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/>
                </a:solidFill>
              </a:rPr>
              <a:t>Motion control, calibration, robot language</a:t>
            </a:r>
          </a:p>
          <a:p>
            <a:pPr indent="-274320">
              <a:lnSpc>
                <a:spcPct val="105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/>
                </a:solidFill>
              </a:rPr>
              <a:t>Making robots better!</a:t>
            </a:r>
            <a:endParaRPr lang="en-GB" dirty="0">
              <a:solidFill>
                <a:schemeClr val="accent2"/>
              </a:solidFill>
            </a:endParaRPr>
          </a:p>
          <a:p>
            <a:endParaRPr lang="en-SE" dirty="0">
              <a:solidFill>
                <a:schemeClr val="accent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2A8B81-9E1B-B12F-53CC-7348F739E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82" y="1246700"/>
            <a:ext cx="5617073" cy="410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21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DFF9FF1-5F40-4F70-8944-51DBBD8B673F}"/>
              </a:ext>
            </a:extLst>
          </p:cNvPr>
          <p:cNvSpPr/>
          <p:nvPr/>
        </p:nvSpPr>
        <p:spPr>
          <a:xfrm>
            <a:off x="6556443" y="1767820"/>
            <a:ext cx="4501370" cy="35412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7DE2799D-8EB6-43A6-BCC5-52C3BE3968DA}"/>
              </a:ext>
            </a:extLst>
          </p:cNvPr>
          <p:cNvSpPr/>
          <p:nvPr/>
        </p:nvSpPr>
        <p:spPr>
          <a:xfrm>
            <a:off x="4114862" y="1988403"/>
            <a:ext cx="3130209" cy="2982905"/>
          </a:xfrm>
          <a:prstGeom prst="rightArrow">
            <a:avLst/>
          </a:prstGeom>
          <a:solidFill>
            <a:srgbClr val="FEA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73217CC-8313-47CB-B377-5CCA0FFA8486}"/>
              </a:ext>
            </a:extLst>
          </p:cNvPr>
          <p:cNvSpPr/>
          <p:nvPr/>
        </p:nvSpPr>
        <p:spPr>
          <a:xfrm>
            <a:off x="2162056" y="2324976"/>
            <a:ext cx="2011476" cy="23759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9DEC17D-08FB-4D28-BCEC-6C079AD8EA9E}"/>
              </a:ext>
            </a:extLst>
          </p:cNvPr>
          <p:cNvSpPr/>
          <p:nvPr/>
        </p:nvSpPr>
        <p:spPr>
          <a:xfrm>
            <a:off x="4549584" y="2324976"/>
            <a:ext cx="2189002" cy="609510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C9F1D95D-A07E-4C45-B095-1D3276C3B79E}"/>
              </a:ext>
            </a:extLst>
          </p:cNvPr>
          <p:cNvSpPr/>
          <p:nvPr/>
        </p:nvSpPr>
        <p:spPr>
          <a:xfrm>
            <a:off x="4545416" y="3171175"/>
            <a:ext cx="2188348" cy="638818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452E65-FA69-43E3-8D9F-1A31C5B36770}"/>
              </a:ext>
            </a:extLst>
          </p:cNvPr>
          <p:cNvSpPr/>
          <p:nvPr/>
        </p:nvSpPr>
        <p:spPr>
          <a:xfrm>
            <a:off x="4545416" y="4058633"/>
            <a:ext cx="2188348" cy="638818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</a:endParaRPr>
          </a:p>
        </p:txBody>
      </p:sp>
      <p:sp>
        <p:nvSpPr>
          <p:cNvPr id="39" name="Rubrik 38">
            <a:extLst>
              <a:ext uri="{FF2B5EF4-FFF2-40B4-BE49-F238E27FC236}">
                <a16:creationId xmlns:a16="http://schemas.microsoft.com/office/drawing/2014/main" id="{40819F38-FAD8-49EC-BF66-7993F60A0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177" y="193636"/>
            <a:ext cx="8314050" cy="765005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Montserrat SemiBold"/>
              </a:rPr>
              <a:t>Making robots more productive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40A1A1-B852-42AF-BAD1-F4137AC4A397}"/>
              </a:ext>
            </a:extLst>
          </p:cNvPr>
          <p:cNvSpPr txBox="1"/>
          <p:nvPr/>
        </p:nvSpPr>
        <p:spPr>
          <a:xfrm>
            <a:off x="2211718" y="2905179"/>
            <a:ext cx="1961815" cy="15814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Roboto"/>
              </a:rPr>
              <a:t>Today’s robot</a:t>
            </a:r>
          </a:p>
          <a:p>
            <a:pPr algn="ctr"/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</a:endParaRPr>
          </a:p>
          <a:p>
            <a:pPr algn="ctr"/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</a:endParaRPr>
          </a:p>
          <a:p>
            <a:pPr algn="ctr">
              <a:lnSpc>
                <a:spcPct val="11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Challenges: 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- High initial cost of robots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- Lack of programmers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- Difficult programming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- Low speed &amp; accuracy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B2DCF3-8E09-46DA-BE5A-7E84547F1B7C}"/>
              </a:ext>
            </a:extLst>
          </p:cNvPr>
          <p:cNvSpPr txBox="1"/>
          <p:nvPr/>
        </p:nvSpPr>
        <p:spPr>
          <a:xfrm>
            <a:off x="4872018" y="2588792"/>
            <a:ext cx="1788281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300">
                <a:solidFill>
                  <a:schemeClr val="bg1"/>
                </a:solidFill>
                <a:latin typeface="Roboto"/>
                <a:ea typeface="Roboto"/>
              </a:rPr>
              <a:t>Accuracy &amp; Stiffness</a:t>
            </a:r>
            <a:endParaRPr lang="en-US" sz="130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7AE114-9832-47C5-9024-C1B441CB340C}"/>
              </a:ext>
            </a:extLst>
          </p:cNvPr>
          <p:cNvSpPr txBox="1"/>
          <p:nvPr/>
        </p:nvSpPr>
        <p:spPr>
          <a:xfrm>
            <a:off x="7053832" y="2237194"/>
            <a:ext cx="3503513" cy="26386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0000"/>
              </a:lnSpc>
              <a:spcBef>
                <a:spcPts val="800"/>
              </a:spcBef>
            </a:pPr>
            <a:r>
              <a:rPr lang="en-US" b="1" dirty="0">
                <a:solidFill>
                  <a:schemeClr val="bg1"/>
                </a:solidFill>
                <a:latin typeface="Montserrat SemiBold"/>
                <a:ea typeface="Roboto"/>
              </a:rPr>
              <a:t>Enhanced robot</a:t>
            </a:r>
            <a:endParaRPr lang="en-US" dirty="0">
              <a:solidFill>
                <a:schemeClr val="bg1"/>
              </a:solidFill>
              <a:latin typeface="Montserrat SemiBold"/>
              <a:ea typeface="Roboto"/>
              <a:cs typeface="Calibri"/>
            </a:endParaRPr>
          </a:p>
          <a:p>
            <a:pPr algn="ctr">
              <a:lnSpc>
                <a:spcPct val="110000"/>
              </a:lnSpc>
              <a:spcBef>
                <a:spcPts val="1200"/>
              </a:spcBef>
            </a:pPr>
            <a:br>
              <a:rPr lang="en-US" sz="1200" dirty="0">
                <a:latin typeface="Roboto"/>
                <a:ea typeface="Roboto"/>
              </a:rPr>
            </a:br>
            <a:r>
              <a:rPr lang="en-US" dirty="0">
                <a:solidFill>
                  <a:schemeClr val="bg1"/>
                </a:solidFill>
                <a:latin typeface="Roboto"/>
                <a:ea typeface="Roboto"/>
              </a:rPr>
              <a:t>+  Higher accuracy enables more applications and quality output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</a:rPr>
              <a:t>+  High speed and long reach </a:t>
            </a:r>
            <a:br>
              <a:rPr lang="en-US" dirty="0">
                <a:latin typeface="Roboto"/>
                <a:ea typeface="Roboto"/>
              </a:rPr>
            </a:br>
            <a:r>
              <a:rPr lang="en-US" dirty="0">
                <a:solidFill>
                  <a:schemeClr val="bg1"/>
                </a:solidFill>
                <a:latin typeface="Roboto"/>
                <a:ea typeface="Roboto"/>
              </a:rPr>
              <a:t>increase productivity and extend application space</a:t>
            </a:r>
          </a:p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latin typeface="Roboto"/>
                <a:ea typeface="Roboto"/>
              </a:rPr>
              <a:t>+  Easier programming, haptic or offline, creates ease-of-use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4AE33E-566A-40A0-9DEA-6D4C886AAF9C}"/>
              </a:ext>
            </a:extLst>
          </p:cNvPr>
          <p:cNvSpPr txBox="1"/>
          <p:nvPr/>
        </p:nvSpPr>
        <p:spPr>
          <a:xfrm>
            <a:off x="4537053" y="3471128"/>
            <a:ext cx="2157807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300">
                <a:solidFill>
                  <a:schemeClr val="bg1"/>
                </a:solidFill>
                <a:latin typeface="Roboto"/>
                <a:ea typeface="Roboto"/>
              </a:rPr>
              <a:t>Speed &amp; Reach</a:t>
            </a:r>
            <a:endParaRPr lang="en-US" sz="130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34F907F-157D-4183-85A8-36E6ED58782B}"/>
              </a:ext>
            </a:extLst>
          </p:cNvPr>
          <p:cNvSpPr/>
          <p:nvPr/>
        </p:nvSpPr>
        <p:spPr>
          <a:xfrm>
            <a:off x="334963" y="1016156"/>
            <a:ext cx="1152207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latin typeface="Roboto" panose="02000000000000000000" pitchFamily="2" charset="0"/>
            </a:endParaRPr>
          </a:p>
        </p:txBody>
      </p:sp>
      <p:pic>
        <p:nvPicPr>
          <p:cNvPr id="7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4A40F2C8-49B4-4AE2-9F70-5EE54D2817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68" y="2400563"/>
            <a:ext cx="1319690" cy="173033"/>
          </a:xfrm>
          <a:prstGeom prst="rect">
            <a:avLst/>
          </a:prstGeom>
        </p:spPr>
      </p:pic>
      <p:pic>
        <p:nvPicPr>
          <p:cNvPr id="74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4B4A0B2C-3D7B-4928-BC91-C94E10863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83" y="3267132"/>
            <a:ext cx="1319690" cy="173033"/>
          </a:xfrm>
          <a:prstGeom prst="rect">
            <a:avLst/>
          </a:prstGeom>
        </p:spPr>
      </p:pic>
      <p:pic>
        <p:nvPicPr>
          <p:cNvPr id="20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375AF14D-B54B-4B58-879C-A54F9E040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83" y="4154590"/>
            <a:ext cx="1319690" cy="1730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5DD5FD6-DC2E-48EE-8A08-6A27A7EEE825}"/>
              </a:ext>
            </a:extLst>
          </p:cNvPr>
          <p:cNvSpPr txBox="1"/>
          <p:nvPr/>
        </p:nvSpPr>
        <p:spPr>
          <a:xfrm>
            <a:off x="4527283" y="4358584"/>
            <a:ext cx="2157807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300">
                <a:solidFill>
                  <a:schemeClr val="bg1"/>
                </a:solidFill>
                <a:latin typeface="Roboto"/>
                <a:ea typeface="Roboto"/>
              </a:rPr>
              <a:t>Ease-of-use</a:t>
            </a:r>
            <a:endParaRPr lang="en-US" sz="130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4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8">
            <a:extLst>
              <a:ext uri="{FF2B5EF4-FFF2-40B4-BE49-F238E27FC236}">
                <a16:creationId xmlns:a16="http://schemas.microsoft.com/office/drawing/2014/main" id="{2DDE9E1C-3EF1-618B-8D85-85F84E7DB033}"/>
              </a:ext>
            </a:extLst>
          </p:cNvPr>
          <p:cNvSpPr txBox="1">
            <a:spLocks/>
          </p:cNvSpPr>
          <p:nvPr/>
        </p:nvSpPr>
        <p:spPr>
          <a:xfrm>
            <a:off x="363261" y="209087"/>
            <a:ext cx="8715103" cy="662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174A5B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 sz="2700">
                <a:solidFill>
                  <a:schemeClr val="accent2"/>
                </a:solidFill>
                <a:latin typeface="Montserrat SemiBold"/>
              </a:rPr>
              <a:t>A new class of performance robotics</a:t>
            </a:r>
            <a:endParaRPr lang="en-GB" sz="2700">
              <a:solidFill>
                <a:schemeClr val="accent2"/>
              </a:solidFill>
              <a:latin typeface="Montserrat SemiBold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2A31CB1-29F4-1DF1-5844-7B31EC5D0C1F}"/>
              </a:ext>
            </a:extLst>
          </p:cNvPr>
          <p:cNvSpPr/>
          <p:nvPr/>
        </p:nvSpPr>
        <p:spPr>
          <a:xfrm>
            <a:off x="334963" y="1016156"/>
            <a:ext cx="1152207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latin typeface="Roboto" panose="02000000000000000000" pitchFamily="2" charset="0"/>
            </a:endParaRPr>
          </a:p>
        </p:txBody>
      </p:sp>
      <p:sp>
        <p:nvSpPr>
          <p:cNvPr id="2" name="Pil: höger 5">
            <a:extLst>
              <a:ext uri="{FF2B5EF4-FFF2-40B4-BE49-F238E27FC236}">
                <a16:creationId xmlns:a16="http://schemas.microsoft.com/office/drawing/2014/main" id="{57598B68-1D0C-34F0-D06C-AF5B0015AA2D}"/>
              </a:ext>
            </a:extLst>
          </p:cNvPr>
          <p:cNvSpPr/>
          <p:nvPr/>
        </p:nvSpPr>
        <p:spPr>
          <a:xfrm rot="16200000">
            <a:off x="5037223" y="1770628"/>
            <a:ext cx="2117553" cy="7882856"/>
          </a:xfrm>
          <a:prstGeom prst="rightArrow">
            <a:avLst>
              <a:gd name="adj1" fmla="val 93600"/>
              <a:gd name="adj2" fmla="val 191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</a:endParaRPr>
          </a:p>
        </p:txBody>
      </p:sp>
      <p:sp>
        <p:nvSpPr>
          <p:cNvPr id="30" name="textruta 42">
            <a:extLst>
              <a:ext uri="{FF2B5EF4-FFF2-40B4-BE49-F238E27FC236}">
                <a16:creationId xmlns:a16="http://schemas.microsoft.com/office/drawing/2014/main" id="{3FB793EC-3976-7828-B625-092BFB3D734B}"/>
              </a:ext>
            </a:extLst>
          </p:cNvPr>
          <p:cNvSpPr txBox="1"/>
          <p:nvPr/>
        </p:nvSpPr>
        <p:spPr>
          <a:xfrm>
            <a:off x="1491662" y="1385622"/>
            <a:ext cx="1802096" cy="5386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50">
                <a:solidFill>
                  <a:schemeClr val="accent2"/>
                </a:solidFill>
                <a:latin typeface="Montserrat SemiBold"/>
              </a:rPr>
              <a:t>Motion Precision</a:t>
            </a:r>
            <a:br>
              <a:rPr lang="en-US" sz="1450">
                <a:solidFill>
                  <a:schemeClr val="accent2"/>
                </a:solidFill>
                <a:latin typeface="Montserrat SemiBold"/>
              </a:rPr>
            </a:br>
            <a:endParaRPr lang="en-US" sz="1450">
              <a:solidFill>
                <a:schemeClr val="accent2"/>
              </a:solidFill>
              <a:latin typeface="Montserrat SemiBold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D069E6-2DB3-3CCA-E57D-89D70FDE2492}"/>
              </a:ext>
            </a:extLst>
          </p:cNvPr>
          <p:cNvGrpSpPr/>
          <p:nvPr/>
        </p:nvGrpSpPr>
        <p:grpSpPr>
          <a:xfrm>
            <a:off x="1610058" y="2852039"/>
            <a:ext cx="1287385" cy="1315013"/>
            <a:chOff x="3023899" y="2210334"/>
            <a:chExt cx="1887010" cy="1730409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A9CFE8F-992B-8925-AE55-2E2FE373B1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06" t="30898" r="24409" b="32083"/>
            <a:stretch/>
          </p:blipFill>
          <p:spPr>
            <a:xfrm>
              <a:off x="3023899" y="2210334"/>
              <a:ext cx="1887010" cy="1164395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D6F84B1-3855-32B8-891A-2E8E4CD782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50999" y="2853334"/>
              <a:ext cx="933220" cy="122266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D4A18AD-AF91-1691-6DDB-BAC438096F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97128" y="2709983"/>
              <a:ext cx="1186388" cy="320320"/>
            </a:xfrm>
            <a:prstGeom prst="line">
              <a:avLst/>
            </a:prstGeom>
            <a:ln w="1905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Graphic 35" descr="Gears outline">
              <a:extLst>
                <a:ext uri="{FF2B5EF4-FFF2-40B4-BE49-F238E27FC236}">
                  <a16:creationId xmlns:a16="http://schemas.microsoft.com/office/drawing/2014/main" id="{87348CC9-3040-69D7-B9A6-593C5C975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57276" y="3161213"/>
              <a:ext cx="702439" cy="702439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45E111B-A139-2039-A7B9-AD6AFC426C99}"/>
                </a:ext>
              </a:extLst>
            </p:cNvPr>
            <p:cNvSpPr/>
            <p:nvPr/>
          </p:nvSpPr>
          <p:spPr>
            <a:xfrm>
              <a:off x="3233417" y="3085160"/>
              <a:ext cx="933219" cy="855583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>
                <a:latin typeface="Roboto" panose="02000000000000000000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6AFEF82-86CE-1C88-D69F-8B96BE7541A2}"/>
                </a:ext>
              </a:extLst>
            </p:cNvPr>
            <p:cNvSpPr/>
            <p:nvPr/>
          </p:nvSpPr>
          <p:spPr>
            <a:xfrm>
              <a:off x="4284219" y="2837136"/>
              <a:ext cx="378338" cy="387845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>
                <a:latin typeface="Roboto" panose="02000000000000000000" pitchFamily="2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AAFB6E0-E516-A4B0-0D06-1CCA995C2D42}"/>
                </a:ext>
              </a:extLst>
            </p:cNvPr>
            <p:cNvCxnSpPr>
              <a:cxnSpLocks/>
              <a:stCxn id="38" idx="5"/>
              <a:endCxn id="37" idx="5"/>
            </p:cNvCxnSpPr>
            <p:nvPr/>
          </p:nvCxnSpPr>
          <p:spPr>
            <a:xfrm flipH="1">
              <a:off x="4029969" y="3168182"/>
              <a:ext cx="577182" cy="647264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DA33E9F-CB32-FF0E-248C-F9AD09284A8D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>
              <a:off x="3563937" y="2893935"/>
              <a:ext cx="775688" cy="206411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257D8B4-6B8B-74FF-6AB8-E88B90339D4F}"/>
              </a:ext>
            </a:extLst>
          </p:cNvPr>
          <p:cNvSpPr txBox="1">
            <a:spLocks/>
          </p:cNvSpPr>
          <p:nvPr/>
        </p:nvSpPr>
        <p:spPr>
          <a:xfrm>
            <a:off x="971424" y="1782789"/>
            <a:ext cx="2855456" cy="971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Roboto"/>
                <a:ea typeface="Roboto"/>
              </a:rPr>
              <a:t>Increase Productivity by Accuracy, </a:t>
            </a:r>
            <a:r>
              <a:rPr lang="en-US" sz="1300">
                <a:solidFill>
                  <a:schemeClr val="accent2"/>
                </a:solidFill>
                <a:latin typeface="Roboto"/>
                <a:ea typeface="Roboto"/>
              </a:rPr>
              <a:t>control software for robot- calibration and motion compensation</a:t>
            </a:r>
            <a:endParaRPr lang="en-GB" sz="1300">
              <a:solidFill>
                <a:schemeClr val="accent2"/>
              </a:solidFill>
              <a:latin typeface="Roboto"/>
              <a:ea typeface="Roboto"/>
            </a:endParaRPr>
          </a:p>
        </p:txBody>
      </p:sp>
      <p:pic>
        <p:nvPicPr>
          <p:cNvPr id="42" name="Bildobjekt 26" descr="En bild som visar mörk&#10;&#10;Automatiskt genererad beskrivning">
            <a:extLst>
              <a:ext uri="{FF2B5EF4-FFF2-40B4-BE49-F238E27FC236}">
                <a16:creationId xmlns:a16="http://schemas.microsoft.com/office/drawing/2014/main" id="{E1D55432-76F6-CC62-C68E-078A856EE4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022" y="2616365"/>
            <a:ext cx="2324907" cy="1586136"/>
          </a:xfrm>
          <a:prstGeom prst="rect">
            <a:avLst/>
          </a:prstGeom>
        </p:spPr>
      </p:pic>
      <p:sp>
        <p:nvSpPr>
          <p:cNvPr id="43" name="textruta 36">
            <a:extLst>
              <a:ext uri="{FF2B5EF4-FFF2-40B4-BE49-F238E27FC236}">
                <a16:creationId xmlns:a16="http://schemas.microsoft.com/office/drawing/2014/main" id="{6C90BA67-406D-FDA6-8765-AFC72A7693EE}"/>
              </a:ext>
            </a:extLst>
          </p:cNvPr>
          <p:cNvSpPr txBox="1"/>
          <p:nvPr/>
        </p:nvSpPr>
        <p:spPr>
          <a:xfrm>
            <a:off x="8260083" y="1385622"/>
            <a:ext cx="3355049" cy="3154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b="1">
                <a:solidFill>
                  <a:schemeClr val="accent2"/>
                </a:solidFill>
                <a:latin typeface="Montserrat SemiBold"/>
              </a:rPr>
              <a:t>HKM</a:t>
            </a:r>
            <a:r>
              <a:rPr lang="en-US" sz="1450" b="1">
                <a:solidFill>
                  <a:schemeClr val="accent2"/>
                </a:solidFill>
                <a:latin typeface="Montserrat SemiBold"/>
              </a:rPr>
              <a:t> 1800</a:t>
            </a:r>
            <a:endParaRPr lang="en-US" sz="1450">
              <a:solidFill>
                <a:schemeClr val="accent2"/>
              </a:solidFill>
              <a:latin typeface="Roboto" panose="02000000000000000000" pitchFamily="2" charset="0"/>
              <a:cs typeface="Calibri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A1FDE734-7B3D-6512-149F-81924CC7038F}"/>
              </a:ext>
            </a:extLst>
          </p:cNvPr>
          <p:cNvSpPr txBox="1">
            <a:spLocks/>
          </p:cNvSpPr>
          <p:nvPr/>
        </p:nvSpPr>
        <p:spPr>
          <a:xfrm>
            <a:off x="8194153" y="1766182"/>
            <a:ext cx="3420979" cy="757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300">
                <a:solidFill>
                  <a:schemeClr val="accent2"/>
                </a:solidFill>
                <a:latin typeface="Roboto"/>
                <a:ea typeface="Roboto"/>
              </a:rPr>
              <a:t>Long-reach pick-and-place robot for warehousing, </a:t>
            </a:r>
            <a:r>
              <a:rPr lang="en-GB" sz="1300">
                <a:solidFill>
                  <a:schemeClr val="accent2"/>
                </a:solidFill>
                <a:latin typeface="Roboto"/>
                <a:ea typeface="Roboto"/>
              </a:rPr>
              <a:t>logistics and machine tending</a:t>
            </a:r>
            <a:endParaRPr lang="en-US" sz="1300">
              <a:solidFill>
                <a:schemeClr val="accent2"/>
              </a:solidFill>
            </a:endParaRP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99FAB9D8-98D2-FAA9-876B-DBB5CC9E2EF9}"/>
              </a:ext>
            </a:extLst>
          </p:cNvPr>
          <p:cNvSpPr txBox="1"/>
          <p:nvPr/>
        </p:nvSpPr>
        <p:spPr>
          <a:xfrm>
            <a:off x="4258267" y="1385622"/>
            <a:ext cx="3603186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b="1">
                <a:solidFill>
                  <a:schemeClr val="accent2"/>
                </a:solidFill>
                <a:latin typeface="Montserrat SemiBold"/>
              </a:rPr>
              <a:t>SigmaTau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2C03F3C-A292-12F7-8E1B-23501FD620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/>
          <a:stretch/>
        </p:blipFill>
        <p:spPr>
          <a:xfrm>
            <a:off x="4586018" y="2661927"/>
            <a:ext cx="2986744" cy="1684887"/>
          </a:xfrm>
          <a:prstGeom prst="rect">
            <a:avLst/>
          </a:prstGeom>
        </p:spPr>
      </p:pic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2EC40EF7-4A12-FF09-497F-6F0FB301134A}"/>
              </a:ext>
            </a:extLst>
          </p:cNvPr>
          <p:cNvSpPr txBox="1">
            <a:spLocks/>
          </p:cNvSpPr>
          <p:nvPr/>
        </p:nvSpPr>
        <p:spPr>
          <a:xfrm>
            <a:off x="4352883" y="1759654"/>
            <a:ext cx="3508570" cy="757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300">
                <a:solidFill>
                  <a:schemeClr val="accent2"/>
                </a:solidFill>
                <a:latin typeface="Roboto"/>
                <a:ea typeface="Roboto"/>
              </a:rPr>
              <a:t>Lightweight robot system for high-speed machining </a:t>
            </a:r>
            <a:r>
              <a:rPr lang="en-GB" sz="1300">
                <a:solidFill>
                  <a:schemeClr val="accent2"/>
                </a:solidFill>
                <a:latin typeface="Roboto"/>
                <a:ea typeface="Roboto"/>
              </a:rPr>
              <a:t>and welding of large workpieces</a:t>
            </a:r>
            <a:endParaRPr lang="en-GB" sz="1300">
              <a:solidFill>
                <a:schemeClr val="accent2"/>
              </a:solidFill>
            </a:endParaRPr>
          </a:p>
        </p:txBody>
      </p:sp>
      <p:sp>
        <p:nvSpPr>
          <p:cNvPr id="49" name="textruta 36">
            <a:extLst>
              <a:ext uri="{FF2B5EF4-FFF2-40B4-BE49-F238E27FC236}">
                <a16:creationId xmlns:a16="http://schemas.microsoft.com/office/drawing/2014/main" id="{D98ED54A-1FE7-78E1-1EB9-01CEF1C06873}"/>
              </a:ext>
            </a:extLst>
          </p:cNvPr>
          <p:cNvSpPr txBox="1"/>
          <p:nvPr/>
        </p:nvSpPr>
        <p:spPr>
          <a:xfrm>
            <a:off x="4402874" y="4759408"/>
            <a:ext cx="3355049" cy="3154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50" b="1">
                <a:solidFill>
                  <a:schemeClr val="accent4"/>
                </a:solidFill>
                <a:latin typeface="Montserrat SemiBold"/>
              </a:rPr>
              <a:t>Systems Products</a:t>
            </a:r>
            <a:endParaRPr lang="en-US" sz="1450" b="1">
              <a:solidFill>
                <a:schemeClr val="accent4"/>
              </a:solidFill>
              <a:latin typeface="Montserrat SemiBold"/>
              <a:cs typeface="Calibri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F13311D1-BDC0-7534-5D30-74C11AD47FD5}"/>
              </a:ext>
            </a:extLst>
          </p:cNvPr>
          <p:cNvSpPr txBox="1">
            <a:spLocks/>
          </p:cNvSpPr>
          <p:nvPr/>
        </p:nvSpPr>
        <p:spPr>
          <a:xfrm>
            <a:off x="3293758" y="5076903"/>
            <a:ext cx="5379264" cy="1224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300">
                <a:latin typeface="Roboto"/>
                <a:ea typeface="Roboto"/>
              </a:rPr>
              <a:t>Software-defined robot, next generation of real time motion control, programming, and robot performance.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300">
                <a:latin typeface="Roboto"/>
                <a:ea typeface="Roboto"/>
              </a:rPr>
              <a:t>Common scalable motion platforms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E374FC-A546-CCB6-4C49-E1225B397241}"/>
              </a:ext>
            </a:extLst>
          </p:cNvPr>
          <p:cNvSpPr/>
          <p:nvPr/>
        </p:nvSpPr>
        <p:spPr>
          <a:xfrm>
            <a:off x="8260083" y="5917477"/>
            <a:ext cx="1204713" cy="6676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53" name="Picture 2" descr="Icon&#10;&#10;Description automatically generated">
            <a:extLst>
              <a:ext uri="{FF2B5EF4-FFF2-40B4-BE49-F238E27FC236}">
                <a16:creationId xmlns:a16="http://schemas.microsoft.com/office/drawing/2014/main" id="{28A1933A-63C5-AA60-8E02-82D451D27C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9106" y="5879880"/>
            <a:ext cx="1031064" cy="680606"/>
          </a:xfrm>
          <a:prstGeom prst="rect">
            <a:avLst/>
          </a:prstGeom>
        </p:spPr>
      </p:pic>
      <p:sp>
        <p:nvSpPr>
          <p:cNvPr id="54" name="Pratbubbla: rad med dekorstreck 3">
            <a:extLst>
              <a:ext uri="{FF2B5EF4-FFF2-40B4-BE49-F238E27FC236}">
                <a16:creationId xmlns:a16="http://schemas.microsoft.com/office/drawing/2014/main" id="{803491FA-569B-6750-A889-4CF5A78EA9B6}"/>
              </a:ext>
            </a:extLst>
          </p:cNvPr>
          <p:cNvSpPr/>
          <p:nvPr/>
        </p:nvSpPr>
        <p:spPr>
          <a:xfrm>
            <a:off x="366435" y="3488678"/>
            <a:ext cx="1260385" cy="568549"/>
          </a:xfrm>
          <a:prstGeom prst="accentCallout1">
            <a:avLst>
              <a:gd name="adj1" fmla="val 51163"/>
              <a:gd name="adj2" fmla="val 100058"/>
              <a:gd name="adj3" fmla="val -6840"/>
              <a:gd name="adj4" fmla="val 115570"/>
            </a:avLst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300">
                <a:solidFill>
                  <a:schemeClr val="accent2"/>
                </a:solidFill>
                <a:latin typeface="Roboto"/>
                <a:ea typeface="Roboto"/>
              </a:rPr>
              <a:t>Accuracy</a:t>
            </a:r>
          </a:p>
          <a:p>
            <a:r>
              <a:rPr lang="en-US" sz="1300">
                <a:solidFill>
                  <a:schemeClr val="accent2"/>
                </a:solidFill>
                <a:latin typeface="Roboto"/>
                <a:ea typeface="Roboto"/>
              </a:rPr>
              <a:t>Ease-of-Use</a:t>
            </a:r>
          </a:p>
        </p:txBody>
      </p:sp>
      <p:sp>
        <p:nvSpPr>
          <p:cNvPr id="55" name="Pratbubbla: rad med dekorstreck 34">
            <a:extLst>
              <a:ext uri="{FF2B5EF4-FFF2-40B4-BE49-F238E27FC236}">
                <a16:creationId xmlns:a16="http://schemas.microsoft.com/office/drawing/2014/main" id="{C682DE9D-4F5C-052E-4033-B8776B4ED4D4}"/>
              </a:ext>
            </a:extLst>
          </p:cNvPr>
          <p:cNvSpPr/>
          <p:nvPr/>
        </p:nvSpPr>
        <p:spPr>
          <a:xfrm>
            <a:off x="3505664" y="3488678"/>
            <a:ext cx="1141632" cy="713823"/>
          </a:xfrm>
          <a:prstGeom prst="accentCallout1">
            <a:avLst>
              <a:gd name="adj1" fmla="val 51163"/>
              <a:gd name="adj2" fmla="val 100058"/>
              <a:gd name="adj3" fmla="val -6840"/>
              <a:gd name="adj4" fmla="val 11557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300">
                <a:solidFill>
                  <a:schemeClr val="accent2"/>
                </a:solidFill>
                <a:latin typeface="Roboto"/>
                <a:ea typeface="Roboto"/>
              </a:rPr>
              <a:t>Reach</a:t>
            </a:r>
          </a:p>
          <a:p>
            <a:r>
              <a:rPr lang="en-US" sz="1300">
                <a:solidFill>
                  <a:schemeClr val="accent2"/>
                </a:solidFill>
                <a:latin typeface="Roboto"/>
                <a:ea typeface="Roboto"/>
              </a:rPr>
              <a:t>Stiffness</a:t>
            </a:r>
          </a:p>
          <a:p>
            <a:r>
              <a:rPr lang="en-US" sz="1300">
                <a:solidFill>
                  <a:schemeClr val="accent2"/>
                </a:solidFill>
                <a:latin typeface="Roboto"/>
                <a:ea typeface="Roboto"/>
              </a:rPr>
              <a:t>Accuracy</a:t>
            </a:r>
          </a:p>
        </p:txBody>
      </p:sp>
      <p:sp>
        <p:nvSpPr>
          <p:cNvPr id="56" name="Pratbubbla: rad med dekorstreck 35">
            <a:extLst>
              <a:ext uri="{FF2B5EF4-FFF2-40B4-BE49-F238E27FC236}">
                <a16:creationId xmlns:a16="http://schemas.microsoft.com/office/drawing/2014/main" id="{188D53F8-93E3-A2A7-425A-6A858A283B2A}"/>
              </a:ext>
            </a:extLst>
          </p:cNvPr>
          <p:cNvSpPr/>
          <p:nvPr/>
        </p:nvSpPr>
        <p:spPr>
          <a:xfrm>
            <a:off x="7755007" y="3489303"/>
            <a:ext cx="943710" cy="568549"/>
          </a:xfrm>
          <a:prstGeom prst="accentCallout1">
            <a:avLst>
              <a:gd name="adj1" fmla="val 51163"/>
              <a:gd name="adj2" fmla="val 100058"/>
              <a:gd name="adj3" fmla="val -6840"/>
              <a:gd name="adj4" fmla="val 11557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300">
                <a:solidFill>
                  <a:schemeClr val="accent2"/>
                </a:solidFill>
                <a:latin typeface="Roboto"/>
                <a:ea typeface="Roboto"/>
              </a:rPr>
              <a:t>Reach</a:t>
            </a:r>
          </a:p>
          <a:p>
            <a:r>
              <a:rPr lang="en-US" sz="1300">
                <a:solidFill>
                  <a:schemeClr val="accent2"/>
                </a:solidFill>
                <a:latin typeface="Roboto"/>
                <a:ea typeface="Roboto"/>
              </a:rPr>
              <a:t>Speed</a:t>
            </a:r>
          </a:p>
        </p:txBody>
      </p:sp>
      <p:sp>
        <p:nvSpPr>
          <p:cNvPr id="57" name="Pratbubbla: rad med dekorstreck 39">
            <a:extLst>
              <a:ext uri="{FF2B5EF4-FFF2-40B4-BE49-F238E27FC236}">
                <a16:creationId xmlns:a16="http://schemas.microsoft.com/office/drawing/2014/main" id="{A909EE6B-FF50-7CE1-B6B1-EF2A917A5EFE}"/>
              </a:ext>
            </a:extLst>
          </p:cNvPr>
          <p:cNvSpPr/>
          <p:nvPr/>
        </p:nvSpPr>
        <p:spPr>
          <a:xfrm>
            <a:off x="591423" y="5879880"/>
            <a:ext cx="1567164" cy="568549"/>
          </a:xfrm>
          <a:prstGeom prst="accentCallout1">
            <a:avLst>
              <a:gd name="adj1" fmla="val 51163"/>
              <a:gd name="adj2" fmla="val 100058"/>
              <a:gd name="adj3" fmla="val -6840"/>
              <a:gd name="adj4" fmla="val 11557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300">
                <a:solidFill>
                  <a:schemeClr val="accent2"/>
                </a:solidFill>
                <a:latin typeface="Roboto"/>
                <a:ea typeface="Roboto"/>
              </a:rPr>
              <a:t>Ease-of-Use</a:t>
            </a:r>
            <a:endParaRPr lang="en-US" sz="130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ubrik 38">
            <a:extLst>
              <a:ext uri="{FF2B5EF4-FFF2-40B4-BE49-F238E27FC236}">
                <a16:creationId xmlns:a16="http://schemas.microsoft.com/office/drawing/2014/main" id="{40819F38-FAD8-49EC-BF66-7993F60A0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177" y="193636"/>
            <a:ext cx="8314050" cy="765005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Montserrat SemiBold"/>
              </a:rPr>
              <a:t>Master thesis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34F907F-157D-4183-85A8-36E6ED58782B}"/>
              </a:ext>
            </a:extLst>
          </p:cNvPr>
          <p:cNvSpPr/>
          <p:nvPr/>
        </p:nvSpPr>
        <p:spPr>
          <a:xfrm>
            <a:off x="334963" y="1016156"/>
            <a:ext cx="1152207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latin typeface="Roboto" panose="02000000000000000000" pitchFamily="2" charset="0"/>
            </a:endParaRPr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309C9008-6EB6-A7A6-0A4E-57F966EA66EC}"/>
              </a:ext>
            </a:extLst>
          </p:cNvPr>
          <p:cNvSpPr txBox="1">
            <a:spLocks/>
          </p:cNvSpPr>
          <p:nvPr/>
        </p:nvSpPr>
        <p:spPr>
          <a:xfrm>
            <a:off x="273607" y="1430077"/>
            <a:ext cx="8003866" cy="5378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1600" b="0" i="0" kern="1200">
                <a:solidFill>
                  <a:srgbClr val="174A5B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indent="0">
              <a:lnSpc>
                <a:spcPct val="105000"/>
              </a:lnSpc>
              <a:spcBef>
                <a:spcPts val="800"/>
              </a:spcBef>
              <a:buNone/>
            </a:pPr>
            <a:r>
              <a:rPr lang="en-GB" sz="1900" b="1" dirty="0">
                <a:solidFill>
                  <a:schemeClr val="bg1"/>
                </a:solidFill>
                <a:latin typeface="Roboto"/>
                <a:ea typeface="Roboto"/>
              </a:rPr>
              <a:t>Past thesis subjects</a:t>
            </a:r>
          </a:p>
          <a:p>
            <a:pPr marL="464820" lvl="1" indent="-241300">
              <a:lnSpc>
                <a:spcPct val="110000"/>
              </a:lnSpc>
              <a:spcBef>
                <a:spcPts val="900"/>
              </a:spcBef>
            </a:pPr>
            <a:r>
              <a:rPr lang="en-GB" sz="1800" dirty="0">
                <a:solidFill>
                  <a:schemeClr val="bg1"/>
                </a:solidFill>
              </a:rPr>
              <a:t>Building dense reconstructions with SLAM and Spot</a:t>
            </a:r>
          </a:p>
          <a:p>
            <a:pPr marL="464820" lvl="1" indent="-241300">
              <a:lnSpc>
                <a:spcPct val="110000"/>
              </a:lnSpc>
              <a:spcBef>
                <a:spcPts val="900"/>
              </a:spcBef>
            </a:pPr>
            <a:r>
              <a:rPr lang="en-GB" sz="1800" dirty="0">
                <a:solidFill>
                  <a:schemeClr val="bg1"/>
                </a:solidFill>
              </a:rPr>
              <a:t>Automation of marking tasks at MAX IV using Spot</a:t>
            </a:r>
          </a:p>
          <a:p>
            <a:pPr marL="464820" lvl="1" indent="-241300">
              <a:lnSpc>
                <a:spcPct val="110000"/>
              </a:lnSpc>
              <a:spcBef>
                <a:spcPts val="900"/>
              </a:spcBef>
            </a:pPr>
            <a:r>
              <a:rPr lang="en-GB" sz="1800" dirty="0">
                <a:solidFill>
                  <a:schemeClr val="bg1"/>
                </a:solidFill>
              </a:rPr>
              <a:t>Anomaly detection for HKM robot using Machine Learning</a:t>
            </a:r>
          </a:p>
          <a:p>
            <a:pPr marL="464820" lvl="1" indent="-241300">
              <a:lnSpc>
                <a:spcPct val="110000"/>
              </a:lnSpc>
              <a:spcBef>
                <a:spcPts val="900"/>
              </a:spcBef>
            </a:pPr>
            <a:r>
              <a:rPr lang="en-GB" sz="1800" dirty="0">
                <a:solidFill>
                  <a:schemeClr val="bg1"/>
                </a:solidFill>
              </a:rPr>
              <a:t>Tool design for HKM robot</a:t>
            </a:r>
          </a:p>
          <a:p>
            <a:pPr marL="464820" lvl="1" indent="-241300">
              <a:lnSpc>
                <a:spcPct val="110000"/>
              </a:lnSpc>
              <a:spcBef>
                <a:spcPts val="900"/>
              </a:spcBef>
            </a:pPr>
            <a:r>
              <a:rPr lang="en-GB" sz="1800" dirty="0">
                <a:solidFill>
                  <a:schemeClr val="bg1"/>
                </a:solidFill>
              </a:rPr>
              <a:t>Component design for </a:t>
            </a:r>
            <a:r>
              <a:rPr lang="en-GB" sz="1800" dirty="0" err="1">
                <a:solidFill>
                  <a:schemeClr val="bg1"/>
                </a:solidFill>
              </a:rPr>
              <a:t>SigmaTau</a:t>
            </a:r>
            <a:r>
              <a:rPr lang="en-GB" sz="1800" dirty="0">
                <a:solidFill>
                  <a:schemeClr val="bg1"/>
                </a:solidFill>
              </a:rPr>
              <a:t> robot</a:t>
            </a:r>
          </a:p>
          <a:p>
            <a:pPr marL="464820" lvl="1" indent="-241300">
              <a:lnSpc>
                <a:spcPct val="110000"/>
              </a:lnSpc>
              <a:spcBef>
                <a:spcPts val="900"/>
              </a:spcBef>
            </a:pPr>
            <a:r>
              <a:rPr lang="en-GB" sz="1800" dirty="0">
                <a:solidFill>
                  <a:schemeClr val="bg1"/>
                </a:solidFill>
              </a:rPr>
              <a:t>Input shaping as a vibration damping method</a:t>
            </a:r>
          </a:p>
          <a:p>
            <a:pPr marL="464820" lvl="1" indent="-241300">
              <a:lnSpc>
                <a:spcPct val="110000"/>
              </a:lnSpc>
              <a:spcBef>
                <a:spcPts val="900"/>
              </a:spcBef>
            </a:pPr>
            <a:r>
              <a:rPr lang="en-GB" sz="1800" dirty="0">
                <a:solidFill>
                  <a:schemeClr val="bg1"/>
                </a:solidFill>
              </a:rPr>
              <a:t>Optimization of object placement using constraint programming</a:t>
            </a:r>
            <a:endParaRPr lang="en-GB" sz="1600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500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F7CF8B4-A332-701A-7BFE-58E8966C8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17" y="1136409"/>
            <a:ext cx="2636176" cy="226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DD6C3ED-7153-B5DC-B50F-7F3A0C3BD252}"/>
              </a:ext>
            </a:extLst>
          </p:cNvPr>
          <p:cNvSpPr/>
          <p:nvPr/>
        </p:nvSpPr>
        <p:spPr>
          <a:xfrm>
            <a:off x="8650227" y="1414356"/>
            <a:ext cx="653960" cy="623058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8" name="Picture 7" descr="A yellow robotic arm with blue lines and symbols&#10;&#10;Description automatically generated">
            <a:extLst>
              <a:ext uri="{FF2B5EF4-FFF2-40B4-BE49-F238E27FC236}">
                <a16:creationId xmlns:a16="http://schemas.microsoft.com/office/drawing/2014/main" id="{B93698B1-AEFF-39AB-8E61-5A1FBB1E5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473" y="3577322"/>
            <a:ext cx="2621607" cy="29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3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ubrik 38">
            <a:extLst>
              <a:ext uri="{FF2B5EF4-FFF2-40B4-BE49-F238E27FC236}">
                <a16:creationId xmlns:a16="http://schemas.microsoft.com/office/drawing/2014/main" id="{40819F38-FAD8-49EC-BF66-7993F60A0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177" y="193636"/>
            <a:ext cx="8314050" cy="765005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Montserrat SemiBold"/>
              </a:rPr>
              <a:t>Master thesis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34F907F-157D-4183-85A8-36E6ED58782B}"/>
              </a:ext>
            </a:extLst>
          </p:cNvPr>
          <p:cNvSpPr/>
          <p:nvPr/>
        </p:nvSpPr>
        <p:spPr>
          <a:xfrm>
            <a:off x="334963" y="1016156"/>
            <a:ext cx="1152207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latin typeface="Roboto" panose="02000000000000000000" pitchFamily="2" charset="0"/>
            </a:endParaRPr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309C9008-6EB6-A7A6-0A4E-57F966EA66EC}"/>
              </a:ext>
            </a:extLst>
          </p:cNvPr>
          <p:cNvSpPr txBox="1">
            <a:spLocks/>
          </p:cNvSpPr>
          <p:nvPr/>
        </p:nvSpPr>
        <p:spPr>
          <a:xfrm>
            <a:off x="273607" y="1430077"/>
            <a:ext cx="8003866" cy="5378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1600" b="0" i="0" kern="1200">
                <a:solidFill>
                  <a:srgbClr val="174A5B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indent="0">
              <a:lnSpc>
                <a:spcPct val="105000"/>
              </a:lnSpc>
              <a:spcBef>
                <a:spcPts val="800"/>
              </a:spcBef>
              <a:buNone/>
            </a:pPr>
            <a:r>
              <a:rPr lang="en-GB" sz="1900" b="1" dirty="0">
                <a:solidFill>
                  <a:schemeClr val="bg1"/>
                </a:solidFill>
              </a:rPr>
              <a:t>Potential subjects</a:t>
            </a:r>
            <a:endParaRPr lang="en-GB" sz="1900" b="1" dirty="0">
              <a:solidFill>
                <a:schemeClr val="bg1"/>
              </a:solidFill>
              <a:latin typeface="Roboto"/>
              <a:ea typeface="Roboto"/>
            </a:endParaRPr>
          </a:p>
          <a:p>
            <a:pPr marL="464820" lvl="1" indent="-241300">
              <a:lnSpc>
                <a:spcPct val="110000"/>
              </a:lnSpc>
              <a:spcBef>
                <a:spcPts val="900"/>
              </a:spcBef>
            </a:pPr>
            <a:r>
              <a:rPr lang="en-GB" sz="1800" dirty="0">
                <a:solidFill>
                  <a:schemeClr val="bg1"/>
                </a:solidFill>
              </a:rPr>
              <a:t>Force control for </a:t>
            </a:r>
            <a:r>
              <a:rPr lang="en-GB" sz="1800" dirty="0" err="1">
                <a:solidFill>
                  <a:schemeClr val="bg1"/>
                </a:solidFill>
              </a:rPr>
              <a:t>SigmaTau</a:t>
            </a:r>
            <a:r>
              <a:rPr lang="en-GB" sz="1800" dirty="0">
                <a:solidFill>
                  <a:schemeClr val="bg1"/>
                </a:solidFill>
              </a:rPr>
              <a:t> robot</a:t>
            </a:r>
          </a:p>
          <a:p>
            <a:pPr marL="464820" lvl="1" indent="-241300">
              <a:lnSpc>
                <a:spcPct val="110000"/>
              </a:lnSpc>
              <a:spcBef>
                <a:spcPts val="900"/>
              </a:spcBef>
            </a:pPr>
            <a:r>
              <a:rPr lang="en-GB" sz="1800" dirty="0">
                <a:solidFill>
                  <a:schemeClr val="bg1"/>
                </a:solidFill>
              </a:rPr>
              <a:t>Nodding compensation for </a:t>
            </a:r>
            <a:r>
              <a:rPr lang="en-GB" sz="1800" dirty="0" err="1">
                <a:solidFill>
                  <a:schemeClr val="bg1"/>
                </a:solidFill>
              </a:rPr>
              <a:t>SigmaTau</a:t>
            </a:r>
            <a:r>
              <a:rPr lang="en-GB" sz="1800" dirty="0">
                <a:solidFill>
                  <a:schemeClr val="bg1"/>
                </a:solidFill>
              </a:rPr>
              <a:t> robot</a:t>
            </a:r>
          </a:p>
          <a:p>
            <a:pPr marL="464820" lvl="1" indent="-241300">
              <a:lnSpc>
                <a:spcPct val="110000"/>
              </a:lnSpc>
              <a:spcBef>
                <a:spcPts val="900"/>
              </a:spcBef>
            </a:pPr>
            <a:r>
              <a:rPr lang="en-GB" sz="1800" dirty="0">
                <a:solidFill>
                  <a:schemeClr val="bg1"/>
                </a:solidFill>
              </a:rPr>
              <a:t>Vacuum tool development for HKM robot</a:t>
            </a:r>
          </a:p>
          <a:p>
            <a:pPr marL="464820" lvl="1" indent="-241300">
              <a:lnSpc>
                <a:spcPct val="110000"/>
              </a:lnSpc>
              <a:spcBef>
                <a:spcPts val="900"/>
              </a:spcBef>
            </a:pPr>
            <a:r>
              <a:rPr lang="en-GB" sz="1800" dirty="0">
                <a:solidFill>
                  <a:schemeClr val="bg1"/>
                </a:solidFill>
              </a:rPr>
              <a:t>Improvement of strategies for picking and placing for HKM robot</a:t>
            </a:r>
          </a:p>
          <a:p>
            <a:pPr marL="464820" lvl="1" indent="-241300">
              <a:lnSpc>
                <a:spcPct val="110000"/>
              </a:lnSpc>
              <a:spcBef>
                <a:spcPts val="900"/>
              </a:spcBef>
            </a:pPr>
            <a:r>
              <a:rPr lang="en-GB" sz="1800" dirty="0">
                <a:solidFill>
                  <a:schemeClr val="bg1"/>
                </a:solidFill>
              </a:rPr>
              <a:t>Improvement of certain movements of HKM robot</a:t>
            </a:r>
          </a:p>
          <a:p>
            <a:pPr marL="464820" lvl="1" indent="-241300">
              <a:lnSpc>
                <a:spcPct val="110000"/>
              </a:lnSpc>
              <a:spcBef>
                <a:spcPts val="900"/>
              </a:spcBef>
            </a:pPr>
            <a:r>
              <a:rPr lang="en-GB" sz="1800" dirty="0">
                <a:solidFill>
                  <a:schemeClr val="bg1"/>
                </a:solidFill>
              </a:rPr>
              <a:t>Your interests!</a:t>
            </a:r>
          </a:p>
          <a:p>
            <a:pPr marL="0" indent="0">
              <a:lnSpc>
                <a:spcPct val="110000"/>
              </a:lnSpc>
              <a:spcBef>
                <a:spcPts val="900"/>
              </a:spcBef>
              <a:buNone/>
            </a:pPr>
            <a:endParaRPr lang="en-GB" sz="16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900"/>
              </a:spcBef>
              <a:buNone/>
            </a:pPr>
            <a:r>
              <a:rPr lang="en-GB" sz="1900" b="1" dirty="0">
                <a:solidFill>
                  <a:schemeClr val="bg1"/>
                </a:solidFill>
              </a:rPr>
              <a:t>Interested in master thesis, summer work or full-time work?</a:t>
            </a:r>
          </a:p>
          <a:p>
            <a:pPr marL="0" indent="0">
              <a:lnSpc>
                <a:spcPct val="110000"/>
              </a:lnSpc>
              <a:spcBef>
                <a:spcPts val="900"/>
              </a:spcBef>
              <a:buNone/>
            </a:pPr>
            <a:r>
              <a:rPr lang="en-GB" sz="1900" b="1" dirty="0">
                <a:solidFill>
                  <a:schemeClr val="bg1"/>
                </a:solidFill>
              </a:rPr>
              <a:t>Contact us!</a:t>
            </a:r>
          </a:p>
          <a:p>
            <a:pPr marL="685800" lvl="1">
              <a:lnSpc>
                <a:spcPct val="110000"/>
              </a:lnSpc>
              <a:spcBef>
                <a:spcPts val="900"/>
              </a:spcBef>
            </a:pPr>
            <a:r>
              <a:rPr lang="en-GB" dirty="0">
                <a:solidFill>
                  <a:schemeClr val="bg2"/>
                </a:solidFill>
              </a:rPr>
              <a:t>philip.olhager@cognibotics.com</a:t>
            </a:r>
          </a:p>
          <a:p>
            <a:pPr marL="685800" lvl="1">
              <a:lnSpc>
                <a:spcPct val="110000"/>
              </a:lnSpc>
              <a:spcBef>
                <a:spcPts val="900"/>
              </a:spcBef>
            </a:pPr>
            <a:r>
              <a:rPr lang="en-GB" dirty="0">
                <a:solidFill>
                  <a:schemeClr val="bg2"/>
                </a:solidFill>
              </a:rPr>
              <a:t>klas@cognibotics.com</a:t>
            </a:r>
          </a:p>
          <a:p>
            <a:pPr marL="400050" lvl="1" indent="0">
              <a:lnSpc>
                <a:spcPct val="110000"/>
              </a:lnSpc>
              <a:spcBef>
                <a:spcPts val="900"/>
              </a:spcBef>
              <a:buNone/>
            </a:pPr>
            <a:endParaRPr lang="en-GB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500" dirty="0">
              <a:solidFill>
                <a:schemeClr val="bg1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36DC475-FD45-575B-65D6-37E144041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r="17878"/>
          <a:stretch/>
        </p:blipFill>
        <p:spPr bwMode="auto">
          <a:xfrm>
            <a:off x="8343135" y="1430077"/>
            <a:ext cx="2703154" cy="206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31E620-0290-D52B-3C99-7CA52617C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70" y="3785595"/>
            <a:ext cx="3583029" cy="261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0355122-947C-2CB7-C21C-3532F6DAC2A2}"/>
              </a:ext>
            </a:extLst>
          </p:cNvPr>
          <p:cNvSpPr/>
          <p:nvPr/>
        </p:nvSpPr>
        <p:spPr>
          <a:xfrm>
            <a:off x="10051319" y="4468479"/>
            <a:ext cx="1229743" cy="1178884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79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5FB665-3EAA-44DB-B0B6-129202D2B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87" y="1700213"/>
            <a:ext cx="7495213" cy="51577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C998EA-6C37-4A23-BBB8-7644A334FBD3}"/>
              </a:ext>
            </a:extLst>
          </p:cNvPr>
          <p:cNvSpPr/>
          <p:nvPr/>
        </p:nvSpPr>
        <p:spPr>
          <a:xfrm>
            <a:off x="4696787" y="1700214"/>
            <a:ext cx="7495213" cy="5157786"/>
          </a:xfrm>
          <a:prstGeom prst="rect">
            <a:avLst/>
          </a:prstGeom>
          <a:gradFill flip="none" rotWithShape="1">
            <a:gsLst>
              <a:gs pos="0">
                <a:srgbClr val="174A5B"/>
              </a:gs>
              <a:gs pos="100000">
                <a:schemeClr val="bg1">
                  <a:alpha val="0"/>
                </a:schemeClr>
              </a:gs>
              <a:gs pos="12000">
                <a:srgbClr val="174A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</a:endParaRP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F93F5EA-E9E9-4BF1-A422-7841A7699EC4}"/>
              </a:ext>
            </a:extLst>
          </p:cNvPr>
          <p:cNvSpPr txBox="1">
            <a:spLocks/>
          </p:cNvSpPr>
          <p:nvPr/>
        </p:nvSpPr>
        <p:spPr>
          <a:xfrm>
            <a:off x="2418290" y="3369789"/>
            <a:ext cx="5413509" cy="9093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1600" b="0" i="0" kern="1200">
                <a:solidFill>
                  <a:srgbClr val="174A5B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7945" indent="0">
              <a:lnSpc>
                <a:spcPct val="105000"/>
              </a:lnSpc>
              <a:spcBef>
                <a:spcPts val="800"/>
              </a:spcBef>
              <a:buNone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Roboto"/>
                <a:cs typeface="Calibri"/>
                <a:sym typeface="Arial"/>
              </a:rPr>
              <a:t>Thank You!</a:t>
            </a:r>
            <a:endParaRPr lang="en-GB" sz="4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 SemiBold"/>
              <a:ea typeface="Roboto"/>
            </a:endParaRPr>
          </a:p>
          <a:p>
            <a:pPr marL="468630" lvl="1" indent="0">
              <a:lnSpc>
                <a:spcPct val="105000"/>
              </a:lnSpc>
              <a:spcBef>
                <a:spcPts val="800"/>
              </a:spcBef>
              <a:buNone/>
            </a:pPr>
            <a:endParaRPr lang="en-GB" sz="3200" b="1"/>
          </a:p>
          <a:p>
            <a:pPr indent="-274320">
              <a:lnSpc>
                <a:spcPct val="105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GB" sz="4000" b="1">
              <a:solidFill>
                <a:schemeClr val="bg1"/>
              </a:solidFill>
            </a:endParaRPr>
          </a:p>
          <a:p>
            <a:pPr indent="-274320">
              <a:lnSpc>
                <a:spcPct val="105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GB" sz="4000" b="1">
              <a:solidFill>
                <a:schemeClr val="bg1"/>
              </a:solidFill>
            </a:endParaRPr>
          </a:p>
          <a:p>
            <a:pPr indent="-274320">
              <a:lnSpc>
                <a:spcPct val="105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GB" sz="4000" b="1">
              <a:solidFill>
                <a:schemeClr val="bg1"/>
              </a:solidFill>
            </a:endParaRPr>
          </a:p>
          <a:p>
            <a:pPr indent="-274320">
              <a:lnSpc>
                <a:spcPct val="105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GB" sz="32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6688"/>
      </p:ext>
    </p:extLst>
  </p:cSld>
  <p:clrMapOvr>
    <a:masterClrMapping/>
  </p:clrMapOvr>
</p:sld>
</file>

<file path=ppt/theme/theme1.xml><?xml version="1.0" encoding="utf-8"?>
<a:theme xmlns:a="http://schemas.openxmlformats.org/drawingml/2006/main" name="Cognibotics-mall-2021 v1">
  <a:themeElements>
    <a:clrScheme name="Egen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51C2C"/>
      </a:accent1>
      <a:accent2>
        <a:srgbClr val="16495B"/>
      </a:accent2>
      <a:accent3>
        <a:srgbClr val="74787B"/>
      </a:accent3>
      <a:accent4>
        <a:srgbClr val="FEAC77"/>
      </a:accent4>
      <a:accent5>
        <a:srgbClr val="E5544F"/>
      </a:accent5>
      <a:accent6>
        <a:srgbClr val="BABCBC"/>
      </a:accent6>
      <a:hlink>
        <a:srgbClr val="051C2B"/>
      </a:hlink>
      <a:folHlink>
        <a:srgbClr val="E5544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gnibotics template v5" id="{68BA42C0-FD8E-374D-ACFC-6E9CE9256D0A}" vid="{38F9753B-96B5-6E43-8E80-C11F33319CA5}"/>
    </a:ext>
  </a:extLst>
</a:theme>
</file>

<file path=ppt/theme/theme2.xml><?xml version="1.0" encoding="utf-8"?>
<a:theme xmlns:a="http://schemas.openxmlformats.org/drawingml/2006/main" name="1_Office-tema">
  <a:themeElements>
    <a:clrScheme name="Egen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51C2C"/>
      </a:accent1>
      <a:accent2>
        <a:srgbClr val="16495B"/>
      </a:accent2>
      <a:accent3>
        <a:srgbClr val="74787B"/>
      </a:accent3>
      <a:accent4>
        <a:srgbClr val="FEAC77"/>
      </a:accent4>
      <a:accent5>
        <a:srgbClr val="E5544F"/>
      </a:accent5>
      <a:accent6>
        <a:srgbClr val="BABCBC"/>
      </a:accent6>
      <a:hlink>
        <a:srgbClr val="051C2B"/>
      </a:hlink>
      <a:folHlink>
        <a:srgbClr val="E5544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Template.potx" id="{A342D6DF-32B3-4E18-B30D-C26B8DA8B93D}" vid="{57D8AD6A-0C29-4AB8-A791-957FC9CE9C55}"/>
    </a:ext>
  </a:extLst>
</a:theme>
</file>

<file path=ppt/theme/theme3.xml><?xml version="1.0" encoding="utf-8"?>
<a:theme xmlns:a="http://schemas.openxmlformats.org/drawingml/2006/main" name="CogniboticsTema1.0">
  <a:themeElements>
    <a:clrScheme name="CogniboticsTema1.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CogniboticsTema1.0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ogniboticsTema1.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Cognibotics pitch</Template>
  <TotalTime>463</TotalTime>
  <Words>418</Words>
  <Application>Microsoft Office PowerPoint</Application>
  <PresentationFormat>Widescreen</PresentationFormat>
  <Paragraphs>88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Montserrat SemiBold</vt:lpstr>
      <vt:lpstr>Roboto</vt:lpstr>
      <vt:lpstr>Cognibotics-mall-2021 v1</vt:lpstr>
      <vt:lpstr>1_Office-tema</vt:lpstr>
      <vt:lpstr>PowerPoint Presentation</vt:lpstr>
      <vt:lpstr>PowerPoint Presentation</vt:lpstr>
      <vt:lpstr>Making robots more productive</vt:lpstr>
      <vt:lpstr>PowerPoint Presentation</vt:lpstr>
      <vt:lpstr>Master thesis</vt:lpstr>
      <vt:lpstr>Master thesis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Malmgren</dc:creator>
  <cp:lastModifiedBy>Philip Olhager</cp:lastModifiedBy>
  <cp:revision>7</cp:revision>
  <cp:lastPrinted>2021-05-07T13:27:40Z</cp:lastPrinted>
  <dcterms:created xsi:type="dcterms:W3CDTF">2021-09-23T09:37:58Z</dcterms:created>
  <dcterms:modified xsi:type="dcterms:W3CDTF">2023-10-31T13:01:49Z</dcterms:modified>
</cp:coreProperties>
</file>